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9" r:id="rId3"/>
    <p:sldId id="266" r:id="rId4"/>
    <p:sldId id="261" r:id="rId5"/>
    <p:sldId id="256" r:id="rId6"/>
    <p:sldId id="264" r:id="rId7"/>
    <p:sldId id="263" r:id="rId8"/>
    <p:sldId id="265" r:id="rId9"/>
    <p:sldId id="271" r:id="rId10"/>
    <p:sldId id="286" r:id="rId11"/>
    <p:sldId id="268" r:id="rId12"/>
    <p:sldId id="279" r:id="rId13"/>
    <p:sldId id="275" r:id="rId14"/>
    <p:sldId id="276" r:id="rId15"/>
    <p:sldId id="277" r:id="rId16"/>
    <p:sldId id="280" r:id="rId17"/>
    <p:sldId id="284" r:id="rId18"/>
    <p:sldId id="282" r:id="rId19"/>
    <p:sldId id="285" r:id="rId20"/>
    <p:sldId id="281" r:id="rId21"/>
    <p:sldId id="287" r:id="rId22"/>
    <p:sldId id="296" r:id="rId23"/>
    <p:sldId id="288" r:id="rId24"/>
    <p:sldId id="298" r:id="rId25"/>
    <p:sldId id="299" r:id="rId26"/>
    <p:sldId id="300" r:id="rId27"/>
    <p:sldId id="302" r:id="rId28"/>
    <p:sldId id="297" r:id="rId29"/>
    <p:sldId id="305" r:id="rId30"/>
    <p:sldId id="306" r:id="rId31"/>
    <p:sldId id="289" r:id="rId32"/>
    <p:sldId id="291" r:id="rId33"/>
    <p:sldId id="290" r:id="rId34"/>
    <p:sldId id="293" r:id="rId35"/>
    <p:sldId id="295" r:id="rId36"/>
    <p:sldId id="294" r:id="rId37"/>
    <p:sldId id="308" r:id="rId38"/>
    <p:sldId id="257" r:id="rId39"/>
    <p:sldId id="309" r:id="rId40"/>
    <p:sldId id="267" r:id="rId41"/>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47" autoAdjust="0"/>
    <p:restoredTop sz="94660"/>
  </p:normalViewPr>
  <p:slideViewPr>
    <p:cSldViewPr snapToGrid="0">
      <p:cViewPr varScale="1">
        <p:scale>
          <a:sx n="69" d="100"/>
          <a:sy n="69" d="100"/>
        </p:scale>
        <p:origin x="97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ata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diagrams/_rels/data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diagrams/_rels/drawing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848FD0D-FB1E-462B-8A74-1F6A37A5F5C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F3E5755-DCA2-483F-B6BC-64EDC02CF87D}">
      <dgm:prSet/>
      <dgm:spPr/>
      <dgm:t>
        <a:bodyPr/>
        <a:lstStyle/>
        <a:p>
          <a:r>
            <a:rPr lang="es-AR"/>
            <a:t>- Numerosas fuentes para los datasets de taxis.</a:t>
          </a:r>
          <a:endParaRPr lang="en-US"/>
        </a:p>
      </dgm:t>
    </dgm:pt>
    <dgm:pt modelId="{85D859AF-1FC9-4BA9-AFAC-B9B476DAC24C}" type="parTrans" cxnId="{A9AF598A-E3B0-4972-82F3-9758BDE7F3FF}">
      <dgm:prSet/>
      <dgm:spPr/>
      <dgm:t>
        <a:bodyPr/>
        <a:lstStyle/>
        <a:p>
          <a:endParaRPr lang="en-US"/>
        </a:p>
      </dgm:t>
    </dgm:pt>
    <dgm:pt modelId="{60A43385-D9D1-4ABC-AA80-0BC62D8EFFA3}" type="sibTrans" cxnId="{A9AF598A-E3B0-4972-82F3-9758BDE7F3FF}">
      <dgm:prSet/>
      <dgm:spPr/>
      <dgm:t>
        <a:bodyPr/>
        <a:lstStyle/>
        <a:p>
          <a:endParaRPr lang="en-US"/>
        </a:p>
      </dgm:t>
    </dgm:pt>
    <dgm:pt modelId="{9D29C5BC-8801-4423-A0BD-6B1647E76436}">
      <dgm:prSet/>
      <dgm:spPr/>
      <dgm:t>
        <a:bodyPr/>
        <a:lstStyle/>
        <a:p>
          <a:r>
            <a:rPr lang="es-AR"/>
            <a:t>- El tamaño de la información nos introduce en Big Data.</a:t>
          </a:r>
          <a:endParaRPr lang="en-US"/>
        </a:p>
      </dgm:t>
    </dgm:pt>
    <dgm:pt modelId="{BEEDC3D3-3B24-457D-969F-1CB857521695}" type="parTrans" cxnId="{546DB3EF-C423-4460-BCBB-2AA794E4067A}">
      <dgm:prSet/>
      <dgm:spPr/>
      <dgm:t>
        <a:bodyPr/>
        <a:lstStyle/>
        <a:p>
          <a:endParaRPr lang="en-US"/>
        </a:p>
      </dgm:t>
    </dgm:pt>
    <dgm:pt modelId="{A6E1D040-EE4D-4EE8-8EA4-3311312EC5E8}" type="sibTrans" cxnId="{546DB3EF-C423-4460-BCBB-2AA794E4067A}">
      <dgm:prSet/>
      <dgm:spPr/>
      <dgm:t>
        <a:bodyPr/>
        <a:lstStyle/>
        <a:p>
          <a:endParaRPr lang="en-US"/>
        </a:p>
      </dgm:t>
    </dgm:pt>
    <dgm:pt modelId="{34AD454C-5818-434D-AD2F-2B99D558BEE6}">
      <dgm:prSet/>
      <dgm:spPr/>
      <dgm:t>
        <a:bodyPr/>
        <a:lstStyle/>
        <a:p>
          <a:r>
            <a:rPr lang="es-AR"/>
            <a:t>- Utilizamos PySpark y Google Cloud como stack.</a:t>
          </a:r>
          <a:endParaRPr lang="en-US"/>
        </a:p>
      </dgm:t>
    </dgm:pt>
    <dgm:pt modelId="{2203B2A5-1D01-4800-B893-EBBF3FB54188}" type="parTrans" cxnId="{90F586FC-61A1-4E69-BD4D-65B8B5769F69}">
      <dgm:prSet/>
      <dgm:spPr/>
      <dgm:t>
        <a:bodyPr/>
        <a:lstStyle/>
        <a:p>
          <a:endParaRPr lang="en-US"/>
        </a:p>
      </dgm:t>
    </dgm:pt>
    <dgm:pt modelId="{AFBA66CC-3C0F-4BF2-9897-2117FE72DD18}" type="sibTrans" cxnId="{90F586FC-61A1-4E69-BD4D-65B8B5769F69}">
      <dgm:prSet/>
      <dgm:spPr/>
      <dgm:t>
        <a:bodyPr/>
        <a:lstStyle/>
        <a:p>
          <a:endParaRPr lang="en-US"/>
        </a:p>
      </dgm:t>
    </dgm:pt>
    <dgm:pt modelId="{235826CA-A008-41AF-8F7C-C26A1319D68A}" type="pres">
      <dgm:prSet presAssocID="{D848FD0D-FB1E-462B-8A74-1F6A37A5F5CD}" presName="linear" presStyleCnt="0">
        <dgm:presLayoutVars>
          <dgm:animLvl val="lvl"/>
          <dgm:resizeHandles val="exact"/>
        </dgm:presLayoutVars>
      </dgm:prSet>
      <dgm:spPr/>
    </dgm:pt>
    <dgm:pt modelId="{33250581-0A3B-4DE1-9EC0-CA1D3B7CA2C9}" type="pres">
      <dgm:prSet presAssocID="{5F3E5755-DCA2-483F-B6BC-64EDC02CF87D}" presName="parentText" presStyleLbl="node1" presStyleIdx="0" presStyleCnt="3">
        <dgm:presLayoutVars>
          <dgm:chMax val="0"/>
          <dgm:bulletEnabled val="1"/>
        </dgm:presLayoutVars>
      </dgm:prSet>
      <dgm:spPr/>
    </dgm:pt>
    <dgm:pt modelId="{C5A31396-CF51-452A-B500-761B8F7C4E0B}" type="pres">
      <dgm:prSet presAssocID="{60A43385-D9D1-4ABC-AA80-0BC62D8EFFA3}" presName="spacer" presStyleCnt="0"/>
      <dgm:spPr/>
    </dgm:pt>
    <dgm:pt modelId="{5E74F58E-D1B1-4C4A-AA94-20F89EF8B746}" type="pres">
      <dgm:prSet presAssocID="{9D29C5BC-8801-4423-A0BD-6B1647E76436}" presName="parentText" presStyleLbl="node1" presStyleIdx="1" presStyleCnt="3">
        <dgm:presLayoutVars>
          <dgm:chMax val="0"/>
          <dgm:bulletEnabled val="1"/>
        </dgm:presLayoutVars>
      </dgm:prSet>
      <dgm:spPr/>
    </dgm:pt>
    <dgm:pt modelId="{BF7DE5B2-6345-428A-814D-11900313B56F}" type="pres">
      <dgm:prSet presAssocID="{A6E1D040-EE4D-4EE8-8EA4-3311312EC5E8}" presName="spacer" presStyleCnt="0"/>
      <dgm:spPr/>
    </dgm:pt>
    <dgm:pt modelId="{36410AFC-E77D-4698-BA91-582B03D0CD45}" type="pres">
      <dgm:prSet presAssocID="{34AD454C-5818-434D-AD2F-2B99D558BEE6}" presName="parentText" presStyleLbl="node1" presStyleIdx="2" presStyleCnt="3">
        <dgm:presLayoutVars>
          <dgm:chMax val="0"/>
          <dgm:bulletEnabled val="1"/>
        </dgm:presLayoutVars>
      </dgm:prSet>
      <dgm:spPr/>
    </dgm:pt>
  </dgm:ptLst>
  <dgm:cxnLst>
    <dgm:cxn modelId="{3FB6A620-E5A9-44D1-977D-6EA81A22F290}" type="presOf" srcId="{5F3E5755-DCA2-483F-B6BC-64EDC02CF87D}" destId="{33250581-0A3B-4DE1-9EC0-CA1D3B7CA2C9}" srcOrd="0" destOrd="0" presId="urn:microsoft.com/office/officeart/2005/8/layout/vList2"/>
    <dgm:cxn modelId="{5D0F956E-BD8E-49E6-8612-9C522C780A96}" type="presOf" srcId="{9D29C5BC-8801-4423-A0BD-6B1647E76436}" destId="{5E74F58E-D1B1-4C4A-AA94-20F89EF8B746}" srcOrd="0" destOrd="0" presId="urn:microsoft.com/office/officeart/2005/8/layout/vList2"/>
    <dgm:cxn modelId="{A9AF598A-E3B0-4972-82F3-9758BDE7F3FF}" srcId="{D848FD0D-FB1E-462B-8A74-1F6A37A5F5CD}" destId="{5F3E5755-DCA2-483F-B6BC-64EDC02CF87D}" srcOrd="0" destOrd="0" parTransId="{85D859AF-1FC9-4BA9-AFAC-B9B476DAC24C}" sibTransId="{60A43385-D9D1-4ABC-AA80-0BC62D8EFFA3}"/>
    <dgm:cxn modelId="{0CC8DCC1-F2AE-450C-8DA1-96D61BD979D0}" type="presOf" srcId="{D848FD0D-FB1E-462B-8A74-1F6A37A5F5CD}" destId="{235826CA-A008-41AF-8F7C-C26A1319D68A}" srcOrd="0" destOrd="0" presId="urn:microsoft.com/office/officeart/2005/8/layout/vList2"/>
    <dgm:cxn modelId="{D7ACF6CB-7280-4CB2-AE9A-FDD3711081AC}" type="presOf" srcId="{34AD454C-5818-434D-AD2F-2B99D558BEE6}" destId="{36410AFC-E77D-4698-BA91-582B03D0CD45}" srcOrd="0" destOrd="0" presId="urn:microsoft.com/office/officeart/2005/8/layout/vList2"/>
    <dgm:cxn modelId="{546DB3EF-C423-4460-BCBB-2AA794E4067A}" srcId="{D848FD0D-FB1E-462B-8A74-1F6A37A5F5CD}" destId="{9D29C5BC-8801-4423-A0BD-6B1647E76436}" srcOrd="1" destOrd="0" parTransId="{BEEDC3D3-3B24-457D-969F-1CB857521695}" sibTransId="{A6E1D040-EE4D-4EE8-8EA4-3311312EC5E8}"/>
    <dgm:cxn modelId="{90F586FC-61A1-4E69-BD4D-65B8B5769F69}" srcId="{D848FD0D-FB1E-462B-8A74-1F6A37A5F5CD}" destId="{34AD454C-5818-434D-AD2F-2B99D558BEE6}" srcOrd="2" destOrd="0" parTransId="{2203B2A5-1D01-4800-B893-EBBF3FB54188}" sibTransId="{AFBA66CC-3C0F-4BF2-9897-2117FE72DD18}"/>
    <dgm:cxn modelId="{016D1EA2-2C59-4A16-A3D9-36AF92625C75}" type="presParOf" srcId="{235826CA-A008-41AF-8F7C-C26A1319D68A}" destId="{33250581-0A3B-4DE1-9EC0-CA1D3B7CA2C9}" srcOrd="0" destOrd="0" presId="urn:microsoft.com/office/officeart/2005/8/layout/vList2"/>
    <dgm:cxn modelId="{73597328-1660-404C-9C36-3F0087E52F24}" type="presParOf" srcId="{235826CA-A008-41AF-8F7C-C26A1319D68A}" destId="{C5A31396-CF51-452A-B500-761B8F7C4E0B}" srcOrd="1" destOrd="0" presId="urn:microsoft.com/office/officeart/2005/8/layout/vList2"/>
    <dgm:cxn modelId="{6C92CB87-8A2C-4583-B37D-50681E2FC1F6}" type="presParOf" srcId="{235826CA-A008-41AF-8F7C-C26A1319D68A}" destId="{5E74F58E-D1B1-4C4A-AA94-20F89EF8B746}" srcOrd="2" destOrd="0" presId="urn:microsoft.com/office/officeart/2005/8/layout/vList2"/>
    <dgm:cxn modelId="{BF191C90-9735-4749-883E-16A7F0BF3E50}" type="presParOf" srcId="{235826CA-A008-41AF-8F7C-C26A1319D68A}" destId="{BF7DE5B2-6345-428A-814D-11900313B56F}" srcOrd="3" destOrd="0" presId="urn:microsoft.com/office/officeart/2005/8/layout/vList2"/>
    <dgm:cxn modelId="{1A0B5B8F-62BC-461F-A5BB-F46A44FED291}" type="presParOf" srcId="{235826CA-A008-41AF-8F7C-C26A1319D68A}" destId="{36410AFC-E77D-4698-BA91-582B03D0CD4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AD5BF9-19E5-42AD-B7C0-26A10F9BFB83}"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CE218CE5-68C9-42E2-8899-88CDCE55660E}">
      <dgm:prSet/>
      <dgm:spPr/>
      <dgm:t>
        <a:bodyPr/>
        <a:lstStyle/>
        <a:p>
          <a:pPr>
            <a:lnSpc>
              <a:spcPct val="100000"/>
            </a:lnSpc>
          </a:pPr>
          <a:r>
            <a:rPr lang="es-AR" dirty="0"/>
            <a:t>Si bien se encontraron impactos ambientales en la ciudad de NY, también hay menor impacto en motores chicos, lo que permite pensar en una propuesta posible de transporte particular.</a:t>
          </a:r>
          <a:endParaRPr lang="en-US" dirty="0"/>
        </a:p>
      </dgm:t>
    </dgm:pt>
    <dgm:pt modelId="{250775B4-4D73-488F-80F8-9A7C66CB63C5}" type="parTrans" cxnId="{A9ED7ADC-286F-42F3-A681-FC31C5572418}">
      <dgm:prSet/>
      <dgm:spPr/>
      <dgm:t>
        <a:bodyPr/>
        <a:lstStyle/>
        <a:p>
          <a:endParaRPr lang="en-US"/>
        </a:p>
      </dgm:t>
    </dgm:pt>
    <dgm:pt modelId="{B141818C-A3E5-474B-9E4B-1EA176B9EC59}" type="sibTrans" cxnId="{A9ED7ADC-286F-42F3-A681-FC31C5572418}">
      <dgm:prSet/>
      <dgm:spPr/>
      <dgm:t>
        <a:bodyPr/>
        <a:lstStyle/>
        <a:p>
          <a:pPr>
            <a:lnSpc>
              <a:spcPct val="100000"/>
            </a:lnSpc>
          </a:pPr>
          <a:endParaRPr lang="en-US"/>
        </a:p>
      </dgm:t>
    </dgm:pt>
    <dgm:pt modelId="{7CB41C64-DB83-458E-8042-7611618AFC35}">
      <dgm:prSet/>
      <dgm:spPr/>
      <dgm:t>
        <a:bodyPr/>
        <a:lstStyle/>
        <a:p>
          <a:pPr>
            <a:lnSpc>
              <a:spcPct val="100000"/>
            </a:lnSpc>
          </a:pPr>
          <a:r>
            <a:rPr lang="es-AR" dirty="0"/>
            <a:t>También es alentador el alto movimiento aceptable de partículas finas en el aire, lo que también permite seguir avanzando con el análisis y evaluar posibilidades.</a:t>
          </a:r>
          <a:endParaRPr lang="en-US" dirty="0"/>
        </a:p>
      </dgm:t>
    </dgm:pt>
    <dgm:pt modelId="{75F59EE8-6B4C-464A-99B2-C88529A7999E}" type="parTrans" cxnId="{8836D904-95AB-4A99-9F43-215378D7D6F8}">
      <dgm:prSet/>
      <dgm:spPr/>
      <dgm:t>
        <a:bodyPr/>
        <a:lstStyle/>
        <a:p>
          <a:endParaRPr lang="en-US"/>
        </a:p>
      </dgm:t>
    </dgm:pt>
    <dgm:pt modelId="{91A2976D-7596-4B8D-80F8-2974CF19565E}" type="sibTrans" cxnId="{8836D904-95AB-4A99-9F43-215378D7D6F8}">
      <dgm:prSet/>
      <dgm:spPr/>
      <dgm:t>
        <a:bodyPr/>
        <a:lstStyle/>
        <a:p>
          <a:pPr>
            <a:lnSpc>
              <a:spcPct val="100000"/>
            </a:lnSpc>
          </a:pPr>
          <a:endParaRPr lang="en-US"/>
        </a:p>
      </dgm:t>
    </dgm:pt>
    <dgm:pt modelId="{B8D7A9C8-C430-432F-A753-4FBE79529B8B}">
      <dgm:prSet/>
      <dgm:spPr/>
      <dgm:t>
        <a:bodyPr/>
        <a:lstStyle/>
        <a:p>
          <a:pPr>
            <a:lnSpc>
              <a:spcPct val="100000"/>
            </a:lnSpc>
          </a:pPr>
          <a:r>
            <a:rPr lang="es-AR"/>
            <a:t>Hay mucha demanda de taxis en NY en los últimos años, y en horarios pico, pero también fuera del horario pico, sobre todo en Manhattan y Queens. Por lo que nos permite visibilizar una rentabilidad posible para nuestro cliente en esta inversión.</a:t>
          </a:r>
          <a:endParaRPr lang="en-US"/>
        </a:p>
      </dgm:t>
    </dgm:pt>
    <dgm:pt modelId="{94F14DC0-A1F0-4BC1-86F3-CD59BDBC410B}" type="parTrans" cxnId="{3A21BE52-F919-4438-BAC4-B1EA177A4634}">
      <dgm:prSet/>
      <dgm:spPr/>
      <dgm:t>
        <a:bodyPr/>
        <a:lstStyle/>
        <a:p>
          <a:endParaRPr lang="en-US"/>
        </a:p>
      </dgm:t>
    </dgm:pt>
    <dgm:pt modelId="{C4DED3D2-EF97-48F5-9679-45048AF19874}" type="sibTrans" cxnId="{3A21BE52-F919-4438-BAC4-B1EA177A4634}">
      <dgm:prSet/>
      <dgm:spPr/>
      <dgm:t>
        <a:bodyPr/>
        <a:lstStyle/>
        <a:p>
          <a:pPr>
            <a:lnSpc>
              <a:spcPct val="100000"/>
            </a:lnSpc>
          </a:pPr>
          <a:endParaRPr lang="en-US"/>
        </a:p>
      </dgm:t>
    </dgm:pt>
    <dgm:pt modelId="{07CC19E4-69CE-4ABE-85F5-BA78C72BB7C2}">
      <dgm:prSet/>
      <dgm:spPr/>
      <dgm:t>
        <a:bodyPr/>
        <a:lstStyle/>
        <a:p>
          <a:pPr>
            <a:lnSpc>
              <a:spcPct val="100000"/>
            </a:lnSpc>
          </a:pPr>
          <a:r>
            <a:rPr lang="es-AR" dirty="0"/>
            <a:t>Se pueden seguir revisando otros tipos de transportes particulares que no generen tanto impacto ambiental.</a:t>
          </a:r>
          <a:endParaRPr lang="en-US" dirty="0"/>
        </a:p>
      </dgm:t>
    </dgm:pt>
    <dgm:pt modelId="{901BB9FA-2D49-4419-ADBD-557E037AAB46}" type="parTrans" cxnId="{E68E901B-5600-40CB-8B98-DDC1672FAB31}">
      <dgm:prSet/>
      <dgm:spPr/>
      <dgm:t>
        <a:bodyPr/>
        <a:lstStyle/>
        <a:p>
          <a:endParaRPr lang="en-US"/>
        </a:p>
      </dgm:t>
    </dgm:pt>
    <dgm:pt modelId="{28E28DF5-0C03-4BDF-967A-DA8CF477D5E3}" type="sibTrans" cxnId="{E68E901B-5600-40CB-8B98-DDC1672FAB31}">
      <dgm:prSet/>
      <dgm:spPr/>
      <dgm:t>
        <a:bodyPr/>
        <a:lstStyle/>
        <a:p>
          <a:endParaRPr lang="en-US"/>
        </a:p>
      </dgm:t>
    </dgm:pt>
    <dgm:pt modelId="{017B5E90-3292-45A9-A8C2-3898969E441E}" type="pres">
      <dgm:prSet presAssocID="{98AD5BF9-19E5-42AD-B7C0-26A10F9BFB83}" presName="root" presStyleCnt="0">
        <dgm:presLayoutVars>
          <dgm:dir/>
          <dgm:resizeHandles val="exact"/>
        </dgm:presLayoutVars>
      </dgm:prSet>
      <dgm:spPr/>
    </dgm:pt>
    <dgm:pt modelId="{FE318F51-7610-4E8C-A718-440D8B0ABC51}" type="pres">
      <dgm:prSet presAssocID="{98AD5BF9-19E5-42AD-B7C0-26A10F9BFB83}" presName="container" presStyleCnt="0">
        <dgm:presLayoutVars>
          <dgm:dir/>
          <dgm:resizeHandles val="exact"/>
        </dgm:presLayoutVars>
      </dgm:prSet>
      <dgm:spPr/>
    </dgm:pt>
    <dgm:pt modelId="{DEE17FC9-FBD0-4DD1-8D04-CFB538B59CCC}" type="pres">
      <dgm:prSet presAssocID="{CE218CE5-68C9-42E2-8899-88CDCE55660E}" presName="compNode" presStyleCnt="0"/>
      <dgm:spPr/>
    </dgm:pt>
    <dgm:pt modelId="{53B6661D-3CF7-417B-979D-A9C65A5ED010}" type="pres">
      <dgm:prSet presAssocID="{CE218CE5-68C9-42E2-8899-88CDCE55660E}" presName="iconBgRect" presStyleLbl="bgShp" presStyleIdx="0" presStyleCnt="4"/>
      <dgm:spPr/>
    </dgm:pt>
    <dgm:pt modelId="{1147994A-7C77-4138-8AD9-DECC69C5F352}" type="pres">
      <dgm:prSet presAssocID="{CE218CE5-68C9-42E2-8899-88CDCE55660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dor"/>
        </a:ext>
      </dgm:extLst>
    </dgm:pt>
    <dgm:pt modelId="{B96402B8-BED9-4085-A4A2-8A9C3BEC53B9}" type="pres">
      <dgm:prSet presAssocID="{CE218CE5-68C9-42E2-8899-88CDCE55660E}" presName="spaceRect" presStyleCnt="0"/>
      <dgm:spPr/>
    </dgm:pt>
    <dgm:pt modelId="{D512CB80-5079-4192-A418-045CB23B8CAE}" type="pres">
      <dgm:prSet presAssocID="{CE218CE5-68C9-42E2-8899-88CDCE55660E}" presName="textRect" presStyleLbl="revTx" presStyleIdx="0" presStyleCnt="4">
        <dgm:presLayoutVars>
          <dgm:chMax val="1"/>
          <dgm:chPref val="1"/>
        </dgm:presLayoutVars>
      </dgm:prSet>
      <dgm:spPr/>
    </dgm:pt>
    <dgm:pt modelId="{61B21905-A532-4A92-A825-E1393049365A}" type="pres">
      <dgm:prSet presAssocID="{B141818C-A3E5-474B-9E4B-1EA176B9EC59}" presName="sibTrans" presStyleLbl="sibTrans2D1" presStyleIdx="0" presStyleCnt="0"/>
      <dgm:spPr/>
    </dgm:pt>
    <dgm:pt modelId="{EA06C06B-001D-49AD-92D4-4C770ECFFB4B}" type="pres">
      <dgm:prSet presAssocID="{7CB41C64-DB83-458E-8042-7611618AFC35}" presName="compNode" presStyleCnt="0"/>
      <dgm:spPr/>
    </dgm:pt>
    <dgm:pt modelId="{F84E83CB-374D-4F79-BE1F-EED159DB255B}" type="pres">
      <dgm:prSet presAssocID="{7CB41C64-DB83-458E-8042-7611618AFC35}" presName="iconBgRect" presStyleLbl="bgShp" presStyleIdx="1" presStyleCnt="4"/>
      <dgm:spPr/>
    </dgm:pt>
    <dgm:pt modelId="{D0EB794B-119E-4D67-845D-5A51E387D12D}" type="pres">
      <dgm:prSet presAssocID="{7CB41C64-DB83-458E-8042-7611618AFC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E6EC556E-0F08-4540-87BF-E90B11799E99}" type="pres">
      <dgm:prSet presAssocID="{7CB41C64-DB83-458E-8042-7611618AFC35}" presName="spaceRect" presStyleCnt="0"/>
      <dgm:spPr/>
    </dgm:pt>
    <dgm:pt modelId="{7BF1CD09-D299-4200-B099-2A2E5561D5C7}" type="pres">
      <dgm:prSet presAssocID="{7CB41C64-DB83-458E-8042-7611618AFC35}" presName="textRect" presStyleLbl="revTx" presStyleIdx="1" presStyleCnt="4">
        <dgm:presLayoutVars>
          <dgm:chMax val="1"/>
          <dgm:chPref val="1"/>
        </dgm:presLayoutVars>
      </dgm:prSet>
      <dgm:spPr/>
    </dgm:pt>
    <dgm:pt modelId="{61049D1C-CF13-4CBF-A8BE-FB001AABA9EA}" type="pres">
      <dgm:prSet presAssocID="{91A2976D-7596-4B8D-80F8-2974CF19565E}" presName="sibTrans" presStyleLbl="sibTrans2D1" presStyleIdx="0" presStyleCnt="0"/>
      <dgm:spPr/>
    </dgm:pt>
    <dgm:pt modelId="{57B99626-D2EC-4860-A4B9-8CAB0EEB6C9F}" type="pres">
      <dgm:prSet presAssocID="{B8D7A9C8-C430-432F-A753-4FBE79529B8B}" presName="compNode" presStyleCnt="0"/>
      <dgm:spPr/>
    </dgm:pt>
    <dgm:pt modelId="{A2C51D3F-B0EE-4C5C-9182-A1BDE20F61E7}" type="pres">
      <dgm:prSet presAssocID="{B8D7A9C8-C430-432F-A753-4FBE79529B8B}" presName="iconBgRect" presStyleLbl="bgShp" presStyleIdx="2" presStyleCnt="4"/>
      <dgm:spPr/>
    </dgm:pt>
    <dgm:pt modelId="{96D0F5FE-8BE4-4976-B42D-B4D14BF20E17}" type="pres">
      <dgm:prSet presAssocID="{B8D7A9C8-C430-432F-A753-4FBE79529B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xi"/>
        </a:ext>
      </dgm:extLst>
    </dgm:pt>
    <dgm:pt modelId="{3A42BFB6-6AA9-46EF-A392-1D6E7EFA1840}" type="pres">
      <dgm:prSet presAssocID="{B8D7A9C8-C430-432F-A753-4FBE79529B8B}" presName="spaceRect" presStyleCnt="0"/>
      <dgm:spPr/>
    </dgm:pt>
    <dgm:pt modelId="{442F7DD3-7D64-4EF8-95F2-03394BF1A376}" type="pres">
      <dgm:prSet presAssocID="{B8D7A9C8-C430-432F-A753-4FBE79529B8B}" presName="textRect" presStyleLbl="revTx" presStyleIdx="2" presStyleCnt="4">
        <dgm:presLayoutVars>
          <dgm:chMax val="1"/>
          <dgm:chPref val="1"/>
        </dgm:presLayoutVars>
      </dgm:prSet>
      <dgm:spPr/>
    </dgm:pt>
    <dgm:pt modelId="{1ED5FB96-29E2-4E21-98F7-A636C9B0D5E3}" type="pres">
      <dgm:prSet presAssocID="{C4DED3D2-EF97-48F5-9679-45048AF19874}" presName="sibTrans" presStyleLbl="sibTrans2D1" presStyleIdx="0" presStyleCnt="0"/>
      <dgm:spPr/>
    </dgm:pt>
    <dgm:pt modelId="{1A2FD146-F7F8-4E6E-BFD7-B70A8D3AA3A2}" type="pres">
      <dgm:prSet presAssocID="{07CC19E4-69CE-4ABE-85F5-BA78C72BB7C2}" presName="compNode" presStyleCnt="0"/>
      <dgm:spPr/>
    </dgm:pt>
    <dgm:pt modelId="{58BA7DEC-F0F2-4E4E-9EF4-CDEC15BEE141}" type="pres">
      <dgm:prSet presAssocID="{07CC19E4-69CE-4ABE-85F5-BA78C72BB7C2}" presName="iconBgRect" presStyleLbl="bgShp" presStyleIdx="3" presStyleCnt="4"/>
      <dgm:spPr/>
    </dgm:pt>
    <dgm:pt modelId="{41F36657-56DB-4D9A-90D1-F1E1B0407577}" type="pres">
      <dgm:prSet presAssocID="{07CC19E4-69CE-4ABE-85F5-BA78C72BB7C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utobús"/>
        </a:ext>
      </dgm:extLst>
    </dgm:pt>
    <dgm:pt modelId="{E871246C-DDD1-418E-A7E2-220D322B14E7}" type="pres">
      <dgm:prSet presAssocID="{07CC19E4-69CE-4ABE-85F5-BA78C72BB7C2}" presName="spaceRect" presStyleCnt="0"/>
      <dgm:spPr/>
    </dgm:pt>
    <dgm:pt modelId="{42F0D2C3-3882-467F-AEEA-C31AC88A66C8}" type="pres">
      <dgm:prSet presAssocID="{07CC19E4-69CE-4ABE-85F5-BA78C72BB7C2}" presName="textRect" presStyleLbl="revTx" presStyleIdx="3" presStyleCnt="4">
        <dgm:presLayoutVars>
          <dgm:chMax val="1"/>
          <dgm:chPref val="1"/>
        </dgm:presLayoutVars>
      </dgm:prSet>
      <dgm:spPr/>
    </dgm:pt>
  </dgm:ptLst>
  <dgm:cxnLst>
    <dgm:cxn modelId="{96188704-B942-471E-B6B0-F5B536081017}" type="presOf" srcId="{91A2976D-7596-4B8D-80F8-2974CF19565E}" destId="{61049D1C-CF13-4CBF-A8BE-FB001AABA9EA}" srcOrd="0" destOrd="0" presId="urn:microsoft.com/office/officeart/2018/2/layout/IconCircleList"/>
    <dgm:cxn modelId="{8836D904-95AB-4A99-9F43-215378D7D6F8}" srcId="{98AD5BF9-19E5-42AD-B7C0-26A10F9BFB83}" destId="{7CB41C64-DB83-458E-8042-7611618AFC35}" srcOrd="1" destOrd="0" parTransId="{75F59EE8-6B4C-464A-99B2-C88529A7999E}" sibTransId="{91A2976D-7596-4B8D-80F8-2974CF19565E}"/>
    <dgm:cxn modelId="{86F0BD0D-AAB3-4A13-A5B8-BB102B9D3E2A}" type="presOf" srcId="{B141818C-A3E5-474B-9E4B-1EA176B9EC59}" destId="{61B21905-A532-4A92-A825-E1393049365A}" srcOrd="0" destOrd="0" presId="urn:microsoft.com/office/officeart/2018/2/layout/IconCircleList"/>
    <dgm:cxn modelId="{7FCE7516-74FC-4A15-95B7-467F80AC3088}" type="presOf" srcId="{07CC19E4-69CE-4ABE-85F5-BA78C72BB7C2}" destId="{42F0D2C3-3882-467F-AEEA-C31AC88A66C8}" srcOrd="0" destOrd="0" presId="urn:microsoft.com/office/officeart/2018/2/layout/IconCircleList"/>
    <dgm:cxn modelId="{E68E901B-5600-40CB-8B98-DDC1672FAB31}" srcId="{98AD5BF9-19E5-42AD-B7C0-26A10F9BFB83}" destId="{07CC19E4-69CE-4ABE-85F5-BA78C72BB7C2}" srcOrd="3" destOrd="0" parTransId="{901BB9FA-2D49-4419-ADBD-557E037AAB46}" sibTransId="{28E28DF5-0C03-4BDF-967A-DA8CF477D5E3}"/>
    <dgm:cxn modelId="{95832A5E-F954-45B0-88CA-D402601F3FE3}" type="presOf" srcId="{98AD5BF9-19E5-42AD-B7C0-26A10F9BFB83}" destId="{017B5E90-3292-45A9-A8C2-3898969E441E}" srcOrd="0" destOrd="0" presId="urn:microsoft.com/office/officeart/2018/2/layout/IconCircleList"/>
    <dgm:cxn modelId="{3A21BE52-F919-4438-BAC4-B1EA177A4634}" srcId="{98AD5BF9-19E5-42AD-B7C0-26A10F9BFB83}" destId="{B8D7A9C8-C430-432F-A753-4FBE79529B8B}" srcOrd="2" destOrd="0" parTransId="{94F14DC0-A1F0-4BC1-86F3-CD59BDBC410B}" sibTransId="{C4DED3D2-EF97-48F5-9679-45048AF19874}"/>
    <dgm:cxn modelId="{DEBB9A99-8957-4BCE-B7F7-B283355150E7}" type="presOf" srcId="{C4DED3D2-EF97-48F5-9679-45048AF19874}" destId="{1ED5FB96-29E2-4E21-98F7-A636C9B0D5E3}" srcOrd="0" destOrd="0" presId="urn:microsoft.com/office/officeart/2018/2/layout/IconCircleList"/>
    <dgm:cxn modelId="{3C07F8B5-7A3C-4706-ABCD-EAF4767E1B99}" type="presOf" srcId="{CE218CE5-68C9-42E2-8899-88CDCE55660E}" destId="{D512CB80-5079-4192-A418-045CB23B8CAE}" srcOrd="0" destOrd="0" presId="urn:microsoft.com/office/officeart/2018/2/layout/IconCircleList"/>
    <dgm:cxn modelId="{A9ED7ADC-286F-42F3-A681-FC31C5572418}" srcId="{98AD5BF9-19E5-42AD-B7C0-26A10F9BFB83}" destId="{CE218CE5-68C9-42E2-8899-88CDCE55660E}" srcOrd="0" destOrd="0" parTransId="{250775B4-4D73-488F-80F8-9A7C66CB63C5}" sibTransId="{B141818C-A3E5-474B-9E4B-1EA176B9EC59}"/>
    <dgm:cxn modelId="{A57736DE-2168-4A41-AA02-45C4A81793E9}" type="presOf" srcId="{B8D7A9C8-C430-432F-A753-4FBE79529B8B}" destId="{442F7DD3-7D64-4EF8-95F2-03394BF1A376}" srcOrd="0" destOrd="0" presId="urn:microsoft.com/office/officeart/2018/2/layout/IconCircleList"/>
    <dgm:cxn modelId="{2508BCEA-6A3D-4BE1-9CEB-A2845B45609D}" type="presOf" srcId="{7CB41C64-DB83-458E-8042-7611618AFC35}" destId="{7BF1CD09-D299-4200-B099-2A2E5561D5C7}" srcOrd="0" destOrd="0" presId="urn:microsoft.com/office/officeart/2018/2/layout/IconCircleList"/>
    <dgm:cxn modelId="{C1205EED-2EBF-49AC-8B72-2C100E1AF066}" type="presParOf" srcId="{017B5E90-3292-45A9-A8C2-3898969E441E}" destId="{FE318F51-7610-4E8C-A718-440D8B0ABC51}" srcOrd="0" destOrd="0" presId="urn:microsoft.com/office/officeart/2018/2/layout/IconCircleList"/>
    <dgm:cxn modelId="{18343A5F-B73C-432C-AE85-BFEF12B8EDA2}" type="presParOf" srcId="{FE318F51-7610-4E8C-A718-440D8B0ABC51}" destId="{DEE17FC9-FBD0-4DD1-8D04-CFB538B59CCC}" srcOrd="0" destOrd="0" presId="urn:microsoft.com/office/officeart/2018/2/layout/IconCircleList"/>
    <dgm:cxn modelId="{EFFA3417-A037-4EED-9A13-109D33F1D49C}" type="presParOf" srcId="{DEE17FC9-FBD0-4DD1-8D04-CFB538B59CCC}" destId="{53B6661D-3CF7-417B-979D-A9C65A5ED010}" srcOrd="0" destOrd="0" presId="urn:microsoft.com/office/officeart/2018/2/layout/IconCircleList"/>
    <dgm:cxn modelId="{B4520661-2D35-4C82-8AAF-9B17AABED2AD}" type="presParOf" srcId="{DEE17FC9-FBD0-4DD1-8D04-CFB538B59CCC}" destId="{1147994A-7C77-4138-8AD9-DECC69C5F352}" srcOrd="1" destOrd="0" presId="urn:microsoft.com/office/officeart/2018/2/layout/IconCircleList"/>
    <dgm:cxn modelId="{784D889E-4E37-440B-8A32-DA802CCF60D8}" type="presParOf" srcId="{DEE17FC9-FBD0-4DD1-8D04-CFB538B59CCC}" destId="{B96402B8-BED9-4085-A4A2-8A9C3BEC53B9}" srcOrd="2" destOrd="0" presId="urn:microsoft.com/office/officeart/2018/2/layout/IconCircleList"/>
    <dgm:cxn modelId="{27B015BB-DC6D-4C6B-A82A-C955526DF8C1}" type="presParOf" srcId="{DEE17FC9-FBD0-4DD1-8D04-CFB538B59CCC}" destId="{D512CB80-5079-4192-A418-045CB23B8CAE}" srcOrd="3" destOrd="0" presId="urn:microsoft.com/office/officeart/2018/2/layout/IconCircleList"/>
    <dgm:cxn modelId="{8A9484E2-20A0-4C19-9B35-7E1FC747A79D}" type="presParOf" srcId="{FE318F51-7610-4E8C-A718-440D8B0ABC51}" destId="{61B21905-A532-4A92-A825-E1393049365A}" srcOrd="1" destOrd="0" presId="urn:microsoft.com/office/officeart/2018/2/layout/IconCircleList"/>
    <dgm:cxn modelId="{6665D624-C33D-43DE-B3C3-73D4A7E41616}" type="presParOf" srcId="{FE318F51-7610-4E8C-A718-440D8B0ABC51}" destId="{EA06C06B-001D-49AD-92D4-4C770ECFFB4B}" srcOrd="2" destOrd="0" presId="urn:microsoft.com/office/officeart/2018/2/layout/IconCircleList"/>
    <dgm:cxn modelId="{85BE7350-B4AE-46D2-A74E-1F4A94EBC3BD}" type="presParOf" srcId="{EA06C06B-001D-49AD-92D4-4C770ECFFB4B}" destId="{F84E83CB-374D-4F79-BE1F-EED159DB255B}" srcOrd="0" destOrd="0" presId="urn:microsoft.com/office/officeart/2018/2/layout/IconCircleList"/>
    <dgm:cxn modelId="{F746E7DF-6F38-4312-98B9-0B8079E0B1D8}" type="presParOf" srcId="{EA06C06B-001D-49AD-92D4-4C770ECFFB4B}" destId="{D0EB794B-119E-4D67-845D-5A51E387D12D}" srcOrd="1" destOrd="0" presId="urn:microsoft.com/office/officeart/2018/2/layout/IconCircleList"/>
    <dgm:cxn modelId="{712E60E0-53B2-4173-83C0-577618C6E49A}" type="presParOf" srcId="{EA06C06B-001D-49AD-92D4-4C770ECFFB4B}" destId="{E6EC556E-0F08-4540-87BF-E90B11799E99}" srcOrd="2" destOrd="0" presId="urn:microsoft.com/office/officeart/2018/2/layout/IconCircleList"/>
    <dgm:cxn modelId="{9AA0B922-5303-4381-88D7-33A6618703A5}" type="presParOf" srcId="{EA06C06B-001D-49AD-92D4-4C770ECFFB4B}" destId="{7BF1CD09-D299-4200-B099-2A2E5561D5C7}" srcOrd="3" destOrd="0" presId="urn:microsoft.com/office/officeart/2018/2/layout/IconCircleList"/>
    <dgm:cxn modelId="{47318F4D-003C-415B-913C-AD331781EFD9}" type="presParOf" srcId="{FE318F51-7610-4E8C-A718-440D8B0ABC51}" destId="{61049D1C-CF13-4CBF-A8BE-FB001AABA9EA}" srcOrd="3" destOrd="0" presId="urn:microsoft.com/office/officeart/2018/2/layout/IconCircleList"/>
    <dgm:cxn modelId="{170DCBCC-1BA6-4425-96B0-E59623C1C934}" type="presParOf" srcId="{FE318F51-7610-4E8C-A718-440D8B0ABC51}" destId="{57B99626-D2EC-4860-A4B9-8CAB0EEB6C9F}" srcOrd="4" destOrd="0" presId="urn:microsoft.com/office/officeart/2018/2/layout/IconCircleList"/>
    <dgm:cxn modelId="{CF05EC78-E9CB-45D0-BD00-03CAA651C9AE}" type="presParOf" srcId="{57B99626-D2EC-4860-A4B9-8CAB0EEB6C9F}" destId="{A2C51D3F-B0EE-4C5C-9182-A1BDE20F61E7}" srcOrd="0" destOrd="0" presId="urn:microsoft.com/office/officeart/2018/2/layout/IconCircleList"/>
    <dgm:cxn modelId="{0C1E3D68-22BA-4230-BA49-3559D22DC3C4}" type="presParOf" srcId="{57B99626-D2EC-4860-A4B9-8CAB0EEB6C9F}" destId="{96D0F5FE-8BE4-4976-B42D-B4D14BF20E17}" srcOrd="1" destOrd="0" presId="urn:microsoft.com/office/officeart/2018/2/layout/IconCircleList"/>
    <dgm:cxn modelId="{2E6E3A42-DC33-446E-A066-FD32176C1824}" type="presParOf" srcId="{57B99626-D2EC-4860-A4B9-8CAB0EEB6C9F}" destId="{3A42BFB6-6AA9-46EF-A392-1D6E7EFA1840}" srcOrd="2" destOrd="0" presId="urn:microsoft.com/office/officeart/2018/2/layout/IconCircleList"/>
    <dgm:cxn modelId="{F83364D4-2F43-4A8A-BCD9-D19D646E454D}" type="presParOf" srcId="{57B99626-D2EC-4860-A4B9-8CAB0EEB6C9F}" destId="{442F7DD3-7D64-4EF8-95F2-03394BF1A376}" srcOrd="3" destOrd="0" presId="urn:microsoft.com/office/officeart/2018/2/layout/IconCircleList"/>
    <dgm:cxn modelId="{972D7876-D313-43D3-80E1-9AA1393379ED}" type="presParOf" srcId="{FE318F51-7610-4E8C-A718-440D8B0ABC51}" destId="{1ED5FB96-29E2-4E21-98F7-A636C9B0D5E3}" srcOrd="5" destOrd="0" presId="urn:microsoft.com/office/officeart/2018/2/layout/IconCircleList"/>
    <dgm:cxn modelId="{255A73FE-260C-423B-A972-D68D230CCC55}" type="presParOf" srcId="{FE318F51-7610-4E8C-A718-440D8B0ABC51}" destId="{1A2FD146-F7F8-4E6E-BFD7-B70A8D3AA3A2}" srcOrd="6" destOrd="0" presId="urn:microsoft.com/office/officeart/2018/2/layout/IconCircleList"/>
    <dgm:cxn modelId="{2E50A370-5B85-4F9C-8308-A158A7221B4F}" type="presParOf" srcId="{1A2FD146-F7F8-4E6E-BFD7-B70A8D3AA3A2}" destId="{58BA7DEC-F0F2-4E4E-9EF4-CDEC15BEE141}" srcOrd="0" destOrd="0" presId="urn:microsoft.com/office/officeart/2018/2/layout/IconCircleList"/>
    <dgm:cxn modelId="{D7F14427-9F40-4DF1-87E0-3B9B877C06B1}" type="presParOf" srcId="{1A2FD146-F7F8-4E6E-BFD7-B70A8D3AA3A2}" destId="{41F36657-56DB-4D9A-90D1-F1E1B0407577}" srcOrd="1" destOrd="0" presId="urn:microsoft.com/office/officeart/2018/2/layout/IconCircleList"/>
    <dgm:cxn modelId="{BAB123D5-A80C-441E-91E9-9208BFE61B6E}" type="presParOf" srcId="{1A2FD146-F7F8-4E6E-BFD7-B70A8D3AA3A2}" destId="{E871246C-DDD1-418E-A7E2-220D322B14E7}" srcOrd="2" destOrd="0" presId="urn:microsoft.com/office/officeart/2018/2/layout/IconCircleList"/>
    <dgm:cxn modelId="{7185FF46-DB54-4E43-A989-87556EE08395}" type="presParOf" srcId="{1A2FD146-F7F8-4E6E-BFD7-B70A8D3AA3A2}" destId="{42F0D2C3-3882-467F-AEEA-C31AC88A66C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48FD0D-FB1E-462B-8A74-1F6A37A5F5C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F3E5755-DCA2-483F-B6BC-64EDC02CF87D}">
      <dgm:prSet/>
      <dgm:spPr/>
      <dgm:t>
        <a:bodyPr/>
        <a:lstStyle/>
        <a:p>
          <a:r>
            <a:rPr lang="es-AR"/>
            <a:t>- Numerosas fuentes para los datasets de taxis.</a:t>
          </a:r>
          <a:endParaRPr lang="en-US"/>
        </a:p>
      </dgm:t>
    </dgm:pt>
    <dgm:pt modelId="{85D859AF-1FC9-4BA9-AFAC-B9B476DAC24C}" type="parTrans" cxnId="{A9AF598A-E3B0-4972-82F3-9758BDE7F3FF}">
      <dgm:prSet/>
      <dgm:spPr/>
      <dgm:t>
        <a:bodyPr/>
        <a:lstStyle/>
        <a:p>
          <a:endParaRPr lang="en-US"/>
        </a:p>
      </dgm:t>
    </dgm:pt>
    <dgm:pt modelId="{60A43385-D9D1-4ABC-AA80-0BC62D8EFFA3}" type="sibTrans" cxnId="{A9AF598A-E3B0-4972-82F3-9758BDE7F3FF}">
      <dgm:prSet/>
      <dgm:spPr/>
      <dgm:t>
        <a:bodyPr/>
        <a:lstStyle/>
        <a:p>
          <a:endParaRPr lang="en-US"/>
        </a:p>
      </dgm:t>
    </dgm:pt>
    <dgm:pt modelId="{9D29C5BC-8801-4423-A0BD-6B1647E76436}">
      <dgm:prSet/>
      <dgm:spPr/>
      <dgm:t>
        <a:bodyPr/>
        <a:lstStyle/>
        <a:p>
          <a:r>
            <a:rPr lang="es-AR"/>
            <a:t>- El tamaño de la información nos introduce en Big Data.</a:t>
          </a:r>
          <a:endParaRPr lang="en-US"/>
        </a:p>
      </dgm:t>
    </dgm:pt>
    <dgm:pt modelId="{BEEDC3D3-3B24-457D-969F-1CB857521695}" type="parTrans" cxnId="{546DB3EF-C423-4460-BCBB-2AA794E4067A}">
      <dgm:prSet/>
      <dgm:spPr/>
      <dgm:t>
        <a:bodyPr/>
        <a:lstStyle/>
        <a:p>
          <a:endParaRPr lang="en-US"/>
        </a:p>
      </dgm:t>
    </dgm:pt>
    <dgm:pt modelId="{A6E1D040-EE4D-4EE8-8EA4-3311312EC5E8}" type="sibTrans" cxnId="{546DB3EF-C423-4460-BCBB-2AA794E4067A}">
      <dgm:prSet/>
      <dgm:spPr/>
      <dgm:t>
        <a:bodyPr/>
        <a:lstStyle/>
        <a:p>
          <a:endParaRPr lang="en-US"/>
        </a:p>
      </dgm:t>
    </dgm:pt>
    <dgm:pt modelId="{34AD454C-5818-434D-AD2F-2B99D558BEE6}">
      <dgm:prSet/>
      <dgm:spPr/>
      <dgm:t>
        <a:bodyPr/>
        <a:lstStyle/>
        <a:p>
          <a:r>
            <a:rPr lang="es-AR"/>
            <a:t>- Utilizamos PySpark y Google Cloud como stack.</a:t>
          </a:r>
          <a:endParaRPr lang="en-US"/>
        </a:p>
      </dgm:t>
    </dgm:pt>
    <dgm:pt modelId="{2203B2A5-1D01-4800-B893-EBBF3FB54188}" type="parTrans" cxnId="{90F586FC-61A1-4E69-BD4D-65B8B5769F69}">
      <dgm:prSet/>
      <dgm:spPr/>
      <dgm:t>
        <a:bodyPr/>
        <a:lstStyle/>
        <a:p>
          <a:endParaRPr lang="en-US"/>
        </a:p>
      </dgm:t>
    </dgm:pt>
    <dgm:pt modelId="{AFBA66CC-3C0F-4BF2-9897-2117FE72DD18}" type="sibTrans" cxnId="{90F586FC-61A1-4E69-BD4D-65B8B5769F69}">
      <dgm:prSet/>
      <dgm:spPr/>
      <dgm:t>
        <a:bodyPr/>
        <a:lstStyle/>
        <a:p>
          <a:endParaRPr lang="en-US"/>
        </a:p>
      </dgm:t>
    </dgm:pt>
    <dgm:pt modelId="{FBE06DFA-F64A-478D-B787-C1842A188FDB}">
      <dgm:prSet custT="1"/>
      <dgm:spPr/>
      <dgm:t>
        <a:bodyPr/>
        <a:lstStyle/>
        <a:p>
          <a:r>
            <a:rPr lang="es-AR" sz="2600" kern="1200" dirty="0"/>
            <a:t>- Elegimos trabajar con muestras aleatorias de los dato</a:t>
          </a:r>
          <a:r>
            <a:rPr lang="es-AR" sz="2600" kern="1200" dirty="0">
              <a:solidFill>
                <a:prstClr val="white"/>
              </a:solidFill>
              <a:latin typeface="Calibri" panose="020F0502020204030204"/>
              <a:ea typeface="+mn-ea"/>
              <a:cs typeface="+mn-cs"/>
            </a:rPr>
            <a:t>s que sea representativa y significativa para su análisis.</a:t>
          </a:r>
          <a:endParaRPr lang="en-US" sz="2600" kern="1200" dirty="0">
            <a:solidFill>
              <a:prstClr val="white"/>
            </a:solidFill>
            <a:latin typeface="Calibri" panose="020F0502020204030204"/>
            <a:ea typeface="+mn-ea"/>
            <a:cs typeface="+mn-cs"/>
          </a:endParaRPr>
        </a:p>
      </dgm:t>
    </dgm:pt>
    <dgm:pt modelId="{3AB64B1C-4791-48E1-AB02-96B266720A07}" type="parTrans" cxnId="{43BA1501-C7F7-46E9-8969-8FA50306AFA5}">
      <dgm:prSet/>
      <dgm:spPr/>
      <dgm:t>
        <a:bodyPr/>
        <a:lstStyle/>
        <a:p>
          <a:endParaRPr lang="es-AR"/>
        </a:p>
      </dgm:t>
    </dgm:pt>
    <dgm:pt modelId="{C8083160-A59F-478F-802C-58F768C84A32}" type="sibTrans" cxnId="{43BA1501-C7F7-46E9-8969-8FA50306AFA5}">
      <dgm:prSet/>
      <dgm:spPr/>
      <dgm:t>
        <a:bodyPr/>
        <a:lstStyle/>
        <a:p>
          <a:endParaRPr lang="es-AR"/>
        </a:p>
      </dgm:t>
    </dgm:pt>
    <dgm:pt modelId="{235826CA-A008-41AF-8F7C-C26A1319D68A}" type="pres">
      <dgm:prSet presAssocID="{D848FD0D-FB1E-462B-8A74-1F6A37A5F5CD}" presName="linear" presStyleCnt="0">
        <dgm:presLayoutVars>
          <dgm:animLvl val="lvl"/>
          <dgm:resizeHandles val="exact"/>
        </dgm:presLayoutVars>
      </dgm:prSet>
      <dgm:spPr/>
    </dgm:pt>
    <dgm:pt modelId="{33250581-0A3B-4DE1-9EC0-CA1D3B7CA2C9}" type="pres">
      <dgm:prSet presAssocID="{5F3E5755-DCA2-483F-B6BC-64EDC02CF87D}" presName="parentText" presStyleLbl="node1" presStyleIdx="0" presStyleCnt="4">
        <dgm:presLayoutVars>
          <dgm:chMax val="0"/>
          <dgm:bulletEnabled val="1"/>
        </dgm:presLayoutVars>
      </dgm:prSet>
      <dgm:spPr/>
    </dgm:pt>
    <dgm:pt modelId="{C5A31396-CF51-452A-B500-761B8F7C4E0B}" type="pres">
      <dgm:prSet presAssocID="{60A43385-D9D1-4ABC-AA80-0BC62D8EFFA3}" presName="spacer" presStyleCnt="0"/>
      <dgm:spPr/>
    </dgm:pt>
    <dgm:pt modelId="{5E74F58E-D1B1-4C4A-AA94-20F89EF8B746}" type="pres">
      <dgm:prSet presAssocID="{9D29C5BC-8801-4423-A0BD-6B1647E76436}" presName="parentText" presStyleLbl="node1" presStyleIdx="1" presStyleCnt="4">
        <dgm:presLayoutVars>
          <dgm:chMax val="0"/>
          <dgm:bulletEnabled val="1"/>
        </dgm:presLayoutVars>
      </dgm:prSet>
      <dgm:spPr/>
    </dgm:pt>
    <dgm:pt modelId="{BF7DE5B2-6345-428A-814D-11900313B56F}" type="pres">
      <dgm:prSet presAssocID="{A6E1D040-EE4D-4EE8-8EA4-3311312EC5E8}" presName="spacer" presStyleCnt="0"/>
      <dgm:spPr/>
    </dgm:pt>
    <dgm:pt modelId="{36410AFC-E77D-4698-BA91-582B03D0CD45}" type="pres">
      <dgm:prSet presAssocID="{34AD454C-5818-434D-AD2F-2B99D558BEE6}" presName="parentText" presStyleLbl="node1" presStyleIdx="2" presStyleCnt="4">
        <dgm:presLayoutVars>
          <dgm:chMax val="0"/>
          <dgm:bulletEnabled val="1"/>
        </dgm:presLayoutVars>
      </dgm:prSet>
      <dgm:spPr/>
    </dgm:pt>
    <dgm:pt modelId="{BD5D9A99-DD56-4F66-890D-5359D1355786}" type="pres">
      <dgm:prSet presAssocID="{AFBA66CC-3C0F-4BF2-9897-2117FE72DD18}" presName="spacer" presStyleCnt="0"/>
      <dgm:spPr/>
    </dgm:pt>
    <dgm:pt modelId="{BD192C9A-6DFF-4182-91A3-F024DDC7E460}" type="pres">
      <dgm:prSet presAssocID="{FBE06DFA-F64A-478D-B787-C1842A188FDB}" presName="parentText" presStyleLbl="node1" presStyleIdx="3" presStyleCnt="4">
        <dgm:presLayoutVars>
          <dgm:chMax val="0"/>
          <dgm:bulletEnabled val="1"/>
        </dgm:presLayoutVars>
      </dgm:prSet>
      <dgm:spPr/>
    </dgm:pt>
  </dgm:ptLst>
  <dgm:cxnLst>
    <dgm:cxn modelId="{43BA1501-C7F7-46E9-8969-8FA50306AFA5}" srcId="{D848FD0D-FB1E-462B-8A74-1F6A37A5F5CD}" destId="{FBE06DFA-F64A-478D-B787-C1842A188FDB}" srcOrd="3" destOrd="0" parTransId="{3AB64B1C-4791-48E1-AB02-96B266720A07}" sibTransId="{C8083160-A59F-478F-802C-58F768C84A32}"/>
    <dgm:cxn modelId="{3FB6A620-E5A9-44D1-977D-6EA81A22F290}" type="presOf" srcId="{5F3E5755-DCA2-483F-B6BC-64EDC02CF87D}" destId="{33250581-0A3B-4DE1-9EC0-CA1D3B7CA2C9}" srcOrd="0" destOrd="0" presId="urn:microsoft.com/office/officeart/2005/8/layout/vList2"/>
    <dgm:cxn modelId="{5D0F956E-BD8E-49E6-8612-9C522C780A96}" type="presOf" srcId="{9D29C5BC-8801-4423-A0BD-6B1647E76436}" destId="{5E74F58E-D1B1-4C4A-AA94-20F89EF8B746}" srcOrd="0" destOrd="0" presId="urn:microsoft.com/office/officeart/2005/8/layout/vList2"/>
    <dgm:cxn modelId="{A9AF598A-E3B0-4972-82F3-9758BDE7F3FF}" srcId="{D848FD0D-FB1E-462B-8A74-1F6A37A5F5CD}" destId="{5F3E5755-DCA2-483F-B6BC-64EDC02CF87D}" srcOrd="0" destOrd="0" parTransId="{85D859AF-1FC9-4BA9-AFAC-B9B476DAC24C}" sibTransId="{60A43385-D9D1-4ABC-AA80-0BC62D8EFFA3}"/>
    <dgm:cxn modelId="{1E1FD98E-FEA7-4AB9-B0A8-92CC54E1F4FB}" type="presOf" srcId="{FBE06DFA-F64A-478D-B787-C1842A188FDB}" destId="{BD192C9A-6DFF-4182-91A3-F024DDC7E460}" srcOrd="0" destOrd="0" presId="urn:microsoft.com/office/officeart/2005/8/layout/vList2"/>
    <dgm:cxn modelId="{0CC8DCC1-F2AE-450C-8DA1-96D61BD979D0}" type="presOf" srcId="{D848FD0D-FB1E-462B-8A74-1F6A37A5F5CD}" destId="{235826CA-A008-41AF-8F7C-C26A1319D68A}" srcOrd="0" destOrd="0" presId="urn:microsoft.com/office/officeart/2005/8/layout/vList2"/>
    <dgm:cxn modelId="{D7ACF6CB-7280-4CB2-AE9A-FDD3711081AC}" type="presOf" srcId="{34AD454C-5818-434D-AD2F-2B99D558BEE6}" destId="{36410AFC-E77D-4698-BA91-582B03D0CD45}" srcOrd="0" destOrd="0" presId="urn:microsoft.com/office/officeart/2005/8/layout/vList2"/>
    <dgm:cxn modelId="{546DB3EF-C423-4460-BCBB-2AA794E4067A}" srcId="{D848FD0D-FB1E-462B-8A74-1F6A37A5F5CD}" destId="{9D29C5BC-8801-4423-A0BD-6B1647E76436}" srcOrd="1" destOrd="0" parTransId="{BEEDC3D3-3B24-457D-969F-1CB857521695}" sibTransId="{A6E1D040-EE4D-4EE8-8EA4-3311312EC5E8}"/>
    <dgm:cxn modelId="{90F586FC-61A1-4E69-BD4D-65B8B5769F69}" srcId="{D848FD0D-FB1E-462B-8A74-1F6A37A5F5CD}" destId="{34AD454C-5818-434D-AD2F-2B99D558BEE6}" srcOrd="2" destOrd="0" parTransId="{2203B2A5-1D01-4800-B893-EBBF3FB54188}" sibTransId="{AFBA66CC-3C0F-4BF2-9897-2117FE72DD18}"/>
    <dgm:cxn modelId="{016D1EA2-2C59-4A16-A3D9-36AF92625C75}" type="presParOf" srcId="{235826CA-A008-41AF-8F7C-C26A1319D68A}" destId="{33250581-0A3B-4DE1-9EC0-CA1D3B7CA2C9}" srcOrd="0" destOrd="0" presId="urn:microsoft.com/office/officeart/2005/8/layout/vList2"/>
    <dgm:cxn modelId="{73597328-1660-404C-9C36-3F0087E52F24}" type="presParOf" srcId="{235826CA-A008-41AF-8F7C-C26A1319D68A}" destId="{C5A31396-CF51-452A-B500-761B8F7C4E0B}" srcOrd="1" destOrd="0" presId="urn:microsoft.com/office/officeart/2005/8/layout/vList2"/>
    <dgm:cxn modelId="{6C92CB87-8A2C-4583-B37D-50681E2FC1F6}" type="presParOf" srcId="{235826CA-A008-41AF-8F7C-C26A1319D68A}" destId="{5E74F58E-D1B1-4C4A-AA94-20F89EF8B746}" srcOrd="2" destOrd="0" presId="urn:microsoft.com/office/officeart/2005/8/layout/vList2"/>
    <dgm:cxn modelId="{BF191C90-9735-4749-883E-16A7F0BF3E50}" type="presParOf" srcId="{235826CA-A008-41AF-8F7C-C26A1319D68A}" destId="{BF7DE5B2-6345-428A-814D-11900313B56F}" srcOrd="3" destOrd="0" presId="urn:microsoft.com/office/officeart/2005/8/layout/vList2"/>
    <dgm:cxn modelId="{1A0B5B8F-62BC-461F-A5BB-F46A44FED291}" type="presParOf" srcId="{235826CA-A008-41AF-8F7C-C26A1319D68A}" destId="{36410AFC-E77D-4698-BA91-582B03D0CD45}" srcOrd="4" destOrd="0" presId="urn:microsoft.com/office/officeart/2005/8/layout/vList2"/>
    <dgm:cxn modelId="{8E649002-8DF9-48A0-BE35-65E848636131}" type="presParOf" srcId="{235826CA-A008-41AF-8F7C-C26A1319D68A}" destId="{BD5D9A99-DD56-4F66-890D-5359D1355786}" srcOrd="5" destOrd="0" presId="urn:microsoft.com/office/officeart/2005/8/layout/vList2"/>
    <dgm:cxn modelId="{9713B77E-F0E8-4257-A172-A7947598DFE5}" type="presParOf" srcId="{235826CA-A008-41AF-8F7C-C26A1319D68A}" destId="{BD192C9A-6DFF-4182-91A3-F024DDC7E46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7FA7A4-5784-4A85-8EA5-8382EA25514E}"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6A826ED2-38EF-4C0F-BA6E-5A22C833FDC9}">
      <dgm:prSet/>
      <dgm:spPr/>
      <dgm:t>
        <a:bodyPr/>
        <a:lstStyle/>
        <a:p>
          <a:pPr>
            <a:lnSpc>
              <a:spcPct val="100000"/>
            </a:lnSpc>
          </a:pPr>
          <a:r>
            <a:rPr lang="es-AR" b="1" dirty="0"/>
            <a:t>Automatización: </a:t>
          </a:r>
          <a:r>
            <a:rPr lang="es-AR" dirty="0"/>
            <a:t>La automatización completa se realizó sobre los archivos definidos.</a:t>
          </a:r>
          <a:br>
            <a:rPr lang="es-AR" dirty="0"/>
          </a:br>
          <a:r>
            <a:rPr lang="es-AR" dirty="0"/>
            <a:t>Se realizó el ETL y posterior guardado de los archivos utilizados en Cloud Storage</a:t>
          </a:r>
          <a:endParaRPr lang="en-US" dirty="0"/>
        </a:p>
      </dgm:t>
    </dgm:pt>
    <dgm:pt modelId="{B02CFDC4-8525-4C68-9B78-9934732A5B3F}" type="parTrans" cxnId="{430CFA5D-D0EF-4A89-BBFF-6C4EB86C4367}">
      <dgm:prSet/>
      <dgm:spPr/>
      <dgm:t>
        <a:bodyPr/>
        <a:lstStyle/>
        <a:p>
          <a:endParaRPr lang="en-US"/>
        </a:p>
      </dgm:t>
    </dgm:pt>
    <dgm:pt modelId="{AD900743-8DB6-4480-BA7E-41A1EEAE1C5B}" type="sibTrans" cxnId="{430CFA5D-D0EF-4A89-BBFF-6C4EB86C4367}">
      <dgm:prSet/>
      <dgm:spPr/>
      <dgm:t>
        <a:bodyPr/>
        <a:lstStyle/>
        <a:p>
          <a:pPr>
            <a:lnSpc>
              <a:spcPct val="100000"/>
            </a:lnSpc>
          </a:pPr>
          <a:endParaRPr lang="en-US"/>
        </a:p>
      </dgm:t>
    </dgm:pt>
    <dgm:pt modelId="{D1144BA7-43B5-4C25-9A31-772352456724}">
      <dgm:prSet/>
      <dgm:spPr/>
      <dgm:t>
        <a:bodyPr/>
        <a:lstStyle/>
        <a:p>
          <a:pPr>
            <a:lnSpc>
              <a:spcPct val="100000"/>
            </a:lnSpc>
          </a:pPr>
          <a:r>
            <a:rPr lang="es-AR"/>
            <a:t>Se p</a:t>
          </a:r>
          <a:r>
            <a:rPr lang="en-US"/>
            <a:t>asaron los archivos del Cloud Storage a Big Query(DataWarehouse)</a:t>
          </a:r>
          <a:r>
            <a:rPr lang="es-AR"/>
            <a:t> de manera automática. Se realizarán automáticamente cada año.</a:t>
          </a:r>
          <a:endParaRPr lang="en-US"/>
        </a:p>
      </dgm:t>
    </dgm:pt>
    <dgm:pt modelId="{DD1625E7-11DF-4A0F-A6AE-D21398E8FB6E}" type="parTrans" cxnId="{2FC96548-7149-4BCD-BCF8-A7A4A5DE76E4}">
      <dgm:prSet/>
      <dgm:spPr/>
      <dgm:t>
        <a:bodyPr/>
        <a:lstStyle/>
        <a:p>
          <a:endParaRPr lang="en-US"/>
        </a:p>
      </dgm:t>
    </dgm:pt>
    <dgm:pt modelId="{65B9ADDE-C610-48F5-ADDA-8D2A9EBF04B8}" type="sibTrans" cxnId="{2FC96548-7149-4BCD-BCF8-A7A4A5DE76E4}">
      <dgm:prSet/>
      <dgm:spPr/>
      <dgm:t>
        <a:bodyPr/>
        <a:lstStyle/>
        <a:p>
          <a:pPr>
            <a:lnSpc>
              <a:spcPct val="100000"/>
            </a:lnSpc>
          </a:pPr>
          <a:endParaRPr lang="en-US"/>
        </a:p>
      </dgm:t>
    </dgm:pt>
    <dgm:pt modelId="{CE2F19C9-1B53-463C-815D-F9EDC4046D91}">
      <dgm:prSet/>
      <dgm:spPr/>
      <dgm:t>
        <a:bodyPr/>
        <a:lstStyle/>
        <a:p>
          <a:pPr>
            <a:lnSpc>
              <a:spcPct val="100000"/>
            </a:lnSpc>
          </a:pPr>
          <a:r>
            <a:rPr lang="es-AR"/>
            <a:t>La automatización de archivos fue con un ETL realizado de manera local y otro a través de pyspark.</a:t>
          </a:r>
          <a:endParaRPr lang="en-US"/>
        </a:p>
      </dgm:t>
    </dgm:pt>
    <dgm:pt modelId="{C364D9E5-3146-4F9C-AD1A-28E69AA02071}" type="parTrans" cxnId="{CFB3FDDD-4B28-4F51-BC72-C17BB8763E1E}">
      <dgm:prSet/>
      <dgm:spPr/>
      <dgm:t>
        <a:bodyPr/>
        <a:lstStyle/>
        <a:p>
          <a:endParaRPr lang="en-US"/>
        </a:p>
      </dgm:t>
    </dgm:pt>
    <dgm:pt modelId="{6B36D642-DB80-4891-955C-887F018315FD}" type="sibTrans" cxnId="{CFB3FDDD-4B28-4F51-BC72-C17BB8763E1E}">
      <dgm:prSet/>
      <dgm:spPr/>
      <dgm:t>
        <a:bodyPr/>
        <a:lstStyle/>
        <a:p>
          <a:pPr>
            <a:lnSpc>
              <a:spcPct val="100000"/>
            </a:lnSpc>
          </a:pPr>
          <a:endParaRPr lang="en-US"/>
        </a:p>
      </dgm:t>
    </dgm:pt>
    <dgm:pt modelId="{1CD5BAC5-FF43-44A2-9651-2BE3DE22B805}">
      <dgm:prSet/>
      <dgm:spPr/>
      <dgm:t>
        <a:bodyPr/>
        <a:lstStyle/>
        <a:p>
          <a:pPr>
            <a:lnSpc>
              <a:spcPct val="100000"/>
            </a:lnSpc>
          </a:pPr>
          <a:r>
            <a:rPr lang="es-AR"/>
            <a:t>Luego todos los archivos se suben al Cloud Storage.</a:t>
          </a:r>
          <a:endParaRPr lang="en-US"/>
        </a:p>
      </dgm:t>
    </dgm:pt>
    <dgm:pt modelId="{109BAC25-359F-4731-87C2-97653FFD7D96}" type="parTrans" cxnId="{0FD195EC-16C5-4719-B4FE-39FE50BF0145}">
      <dgm:prSet/>
      <dgm:spPr/>
      <dgm:t>
        <a:bodyPr/>
        <a:lstStyle/>
        <a:p>
          <a:endParaRPr lang="en-US"/>
        </a:p>
      </dgm:t>
    </dgm:pt>
    <dgm:pt modelId="{3A872B95-05E4-4CBA-9C8C-329050937376}" type="sibTrans" cxnId="{0FD195EC-16C5-4719-B4FE-39FE50BF0145}">
      <dgm:prSet/>
      <dgm:spPr/>
      <dgm:t>
        <a:bodyPr/>
        <a:lstStyle/>
        <a:p>
          <a:pPr>
            <a:lnSpc>
              <a:spcPct val="100000"/>
            </a:lnSpc>
          </a:pPr>
          <a:endParaRPr lang="en-US"/>
        </a:p>
      </dgm:t>
    </dgm:pt>
    <dgm:pt modelId="{07B51AB7-71EE-40F1-B374-E14A1C17CB27}">
      <dgm:prSet/>
      <dgm:spPr/>
      <dgm:t>
        <a:bodyPr/>
        <a:lstStyle/>
        <a:p>
          <a:pPr>
            <a:lnSpc>
              <a:spcPct val="100000"/>
            </a:lnSpc>
          </a:pPr>
          <a:r>
            <a:rPr lang="es-AR" b="1" dirty="0"/>
            <a:t>Carga incremental:</a:t>
          </a:r>
          <a:r>
            <a:rPr lang="es-AR" dirty="0"/>
            <a:t> La carga incremental es un enfoque para cargar datos en el Data Warehouse de manera eficiente y mantenerlo actualizado sin tener que recargar todo el conjunto de datos cada vez que se actualiza. </a:t>
          </a:r>
          <a:endParaRPr lang="en-US" dirty="0"/>
        </a:p>
      </dgm:t>
    </dgm:pt>
    <dgm:pt modelId="{C64FFA45-4B11-4F25-88A5-01176D9E198D}" type="parTrans" cxnId="{E26620CC-78F0-454F-BC0A-4C5905011941}">
      <dgm:prSet/>
      <dgm:spPr/>
      <dgm:t>
        <a:bodyPr/>
        <a:lstStyle/>
        <a:p>
          <a:endParaRPr lang="en-US"/>
        </a:p>
      </dgm:t>
    </dgm:pt>
    <dgm:pt modelId="{D5A8F34B-176C-455A-90C6-FD74B34CF3F7}" type="sibTrans" cxnId="{E26620CC-78F0-454F-BC0A-4C5905011941}">
      <dgm:prSet/>
      <dgm:spPr/>
      <dgm:t>
        <a:bodyPr/>
        <a:lstStyle/>
        <a:p>
          <a:endParaRPr lang="en-US"/>
        </a:p>
      </dgm:t>
    </dgm:pt>
    <dgm:pt modelId="{00F17C9D-EB7C-41DA-8386-295252528333}" type="pres">
      <dgm:prSet presAssocID="{347FA7A4-5784-4A85-8EA5-8382EA25514E}" presName="root" presStyleCnt="0">
        <dgm:presLayoutVars>
          <dgm:dir/>
          <dgm:resizeHandles val="exact"/>
        </dgm:presLayoutVars>
      </dgm:prSet>
      <dgm:spPr/>
    </dgm:pt>
    <dgm:pt modelId="{19A1C096-FCA7-40B9-9393-7C4BFFE71F73}" type="pres">
      <dgm:prSet presAssocID="{347FA7A4-5784-4A85-8EA5-8382EA25514E}" presName="container" presStyleCnt="0">
        <dgm:presLayoutVars>
          <dgm:dir/>
          <dgm:resizeHandles val="exact"/>
        </dgm:presLayoutVars>
      </dgm:prSet>
      <dgm:spPr/>
    </dgm:pt>
    <dgm:pt modelId="{6A69C81E-6E98-4C2E-96A7-0E1D72A646FB}" type="pres">
      <dgm:prSet presAssocID="{6A826ED2-38EF-4C0F-BA6E-5A22C833FDC9}" presName="compNode" presStyleCnt="0"/>
      <dgm:spPr/>
    </dgm:pt>
    <dgm:pt modelId="{0AD58CE9-09BF-4501-A9EF-31661E1D3139}" type="pres">
      <dgm:prSet presAssocID="{6A826ED2-38EF-4C0F-BA6E-5A22C833FDC9}" presName="iconBgRect" presStyleLbl="bgShp" presStyleIdx="0" presStyleCnt="5"/>
      <dgm:spPr/>
    </dgm:pt>
    <dgm:pt modelId="{1638923D-B05A-449D-BD4F-B787C0AF608B}" type="pres">
      <dgm:prSet presAssocID="{6A826ED2-38EF-4C0F-BA6E-5A22C833FDC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8C8BB488-7D7B-4804-887A-1E1F81D3DC46}" type="pres">
      <dgm:prSet presAssocID="{6A826ED2-38EF-4C0F-BA6E-5A22C833FDC9}" presName="spaceRect" presStyleCnt="0"/>
      <dgm:spPr/>
    </dgm:pt>
    <dgm:pt modelId="{9EBAC3C5-8C3A-4E84-AB77-AF3E68160728}" type="pres">
      <dgm:prSet presAssocID="{6A826ED2-38EF-4C0F-BA6E-5A22C833FDC9}" presName="textRect" presStyleLbl="revTx" presStyleIdx="0" presStyleCnt="5" custScaleX="114733">
        <dgm:presLayoutVars>
          <dgm:chMax val="1"/>
          <dgm:chPref val="1"/>
        </dgm:presLayoutVars>
      </dgm:prSet>
      <dgm:spPr/>
    </dgm:pt>
    <dgm:pt modelId="{B01E2092-E338-401E-BB5E-DBA17C5A162E}" type="pres">
      <dgm:prSet presAssocID="{AD900743-8DB6-4480-BA7E-41A1EEAE1C5B}" presName="sibTrans" presStyleLbl="sibTrans2D1" presStyleIdx="0" presStyleCnt="0"/>
      <dgm:spPr/>
    </dgm:pt>
    <dgm:pt modelId="{5A3BB6A6-51EE-482D-ACBD-7F8019F2BD3F}" type="pres">
      <dgm:prSet presAssocID="{D1144BA7-43B5-4C25-9A31-772352456724}" presName="compNode" presStyleCnt="0"/>
      <dgm:spPr/>
    </dgm:pt>
    <dgm:pt modelId="{338F87B5-8399-48E8-9793-4CDD6D058903}" type="pres">
      <dgm:prSet presAssocID="{D1144BA7-43B5-4C25-9A31-772352456724}" presName="iconBgRect" presStyleLbl="bgShp" presStyleIdx="1" presStyleCnt="5"/>
      <dgm:spPr/>
    </dgm:pt>
    <dgm:pt modelId="{239FC02C-F7CC-4145-B713-CAC53E8A52AE}" type="pres">
      <dgm:prSet presAssocID="{D1144BA7-43B5-4C25-9A31-77235245672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AEE45D96-262B-43FB-8652-A23A58C65AB5}" type="pres">
      <dgm:prSet presAssocID="{D1144BA7-43B5-4C25-9A31-772352456724}" presName="spaceRect" presStyleCnt="0"/>
      <dgm:spPr/>
    </dgm:pt>
    <dgm:pt modelId="{20942072-9F2C-403A-ACC3-B2642AB736C3}" type="pres">
      <dgm:prSet presAssocID="{D1144BA7-43B5-4C25-9A31-772352456724}" presName="textRect" presStyleLbl="revTx" presStyleIdx="1" presStyleCnt="5">
        <dgm:presLayoutVars>
          <dgm:chMax val="1"/>
          <dgm:chPref val="1"/>
        </dgm:presLayoutVars>
      </dgm:prSet>
      <dgm:spPr/>
    </dgm:pt>
    <dgm:pt modelId="{638FD347-A67A-4C44-B0DC-754BD103DF31}" type="pres">
      <dgm:prSet presAssocID="{65B9ADDE-C610-48F5-ADDA-8D2A9EBF04B8}" presName="sibTrans" presStyleLbl="sibTrans2D1" presStyleIdx="0" presStyleCnt="0"/>
      <dgm:spPr/>
    </dgm:pt>
    <dgm:pt modelId="{292ABBC5-8588-4FC6-8491-EFE1E3102EC7}" type="pres">
      <dgm:prSet presAssocID="{CE2F19C9-1B53-463C-815D-F9EDC4046D91}" presName="compNode" presStyleCnt="0"/>
      <dgm:spPr/>
    </dgm:pt>
    <dgm:pt modelId="{D7E86C40-F5F2-4148-84E6-653BAD0C3AD4}" type="pres">
      <dgm:prSet presAssocID="{CE2F19C9-1B53-463C-815D-F9EDC4046D91}" presName="iconBgRect" presStyleLbl="bgShp" presStyleIdx="2" presStyleCnt="5"/>
      <dgm:spPr/>
    </dgm:pt>
    <dgm:pt modelId="{C6C73265-9B78-4896-AE83-A6358F1392A6}" type="pres">
      <dgm:prSet presAssocID="{CE2F19C9-1B53-463C-815D-F9EDC4046D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se de datos"/>
        </a:ext>
      </dgm:extLst>
    </dgm:pt>
    <dgm:pt modelId="{427D3BA2-32A8-415D-A1FA-77F217BD6C14}" type="pres">
      <dgm:prSet presAssocID="{CE2F19C9-1B53-463C-815D-F9EDC4046D91}" presName="spaceRect" presStyleCnt="0"/>
      <dgm:spPr/>
    </dgm:pt>
    <dgm:pt modelId="{D54C5849-A119-4DCF-8647-4B9CC5A55D9E}" type="pres">
      <dgm:prSet presAssocID="{CE2F19C9-1B53-463C-815D-F9EDC4046D91}" presName="textRect" presStyleLbl="revTx" presStyleIdx="2" presStyleCnt="5">
        <dgm:presLayoutVars>
          <dgm:chMax val="1"/>
          <dgm:chPref val="1"/>
        </dgm:presLayoutVars>
      </dgm:prSet>
      <dgm:spPr/>
    </dgm:pt>
    <dgm:pt modelId="{CCFA0B92-F0C9-444B-A2B1-4FA931AD2E2D}" type="pres">
      <dgm:prSet presAssocID="{6B36D642-DB80-4891-955C-887F018315FD}" presName="sibTrans" presStyleLbl="sibTrans2D1" presStyleIdx="0" presStyleCnt="0"/>
      <dgm:spPr/>
    </dgm:pt>
    <dgm:pt modelId="{A9F5393D-96D4-458F-A8EE-2BF99C3F3FC7}" type="pres">
      <dgm:prSet presAssocID="{1CD5BAC5-FF43-44A2-9651-2BE3DE22B805}" presName="compNode" presStyleCnt="0"/>
      <dgm:spPr/>
    </dgm:pt>
    <dgm:pt modelId="{BA6A198E-168C-4C25-8C6A-F06F5126012D}" type="pres">
      <dgm:prSet presAssocID="{1CD5BAC5-FF43-44A2-9651-2BE3DE22B805}" presName="iconBgRect" presStyleLbl="bgShp" presStyleIdx="3" presStyleCnt="5"/>
      <dgm:spPr/>
    </dgm:pt>
    <dgm:pt modelId="{1CD60B7E-B09A-4914-AE34-1AB652862270}" type="pres">
      <dgm:prSet presAssocID="{1CD5BAC5-FF43-44A2-9651-2BE3DE22B8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
        </a:ext>
      </dgm:extLst>
    </dgm:pt>
    <dgm:pt modelId="{863DA4EC-9B88-4C68-9BEA-36CD63581C13}" type="pres">
      <dgm:prSet presAssocID="{1CD5BAC5-FF43-44A2-9651-2BE3DE22B805}" presName="spaceRect" presStyleCnt="0"/>
      <dgm:spPr/>
    </dgm:pt>
    <dgm:pt modelId="{BBF036BA-73CB-4AD1-B9D2-1D6BBB6F86F8}" type="pres">
      <dgm:prSet presAssocID="{1CD5BAC5-FF43-44A2-9651-2BE3DE22B805}" presName="textRect" presStyleLbl="revTx" presStyleIdx="3" presStyleCnt="5">
        <dgm:presLayoutVars>
          <dgm:chMax val="1"/>
          <dgm:chPref val="1"/>
        </dgm:presLayoutVars>
      </dgm:prSet>
      <dgm:spPr/>
    </dgm:pt>
    <dgm:pt modelId="{4D061A5A-6DA6-4AB2-9422-023EA31B7CDB}" type="pres">
      <dgm:prSet presAssocID="{3A872B95-05E4-4CBA-9C8C-329050937376}" presName="sibTrans" presStyleLbl="sibTrans2D1" presStyleIdx="0" presStyleCnt="0"/>
      <dgm:spPr/>
    </dgm:pt>
    <dgm:pt modelId="{D59AF229-23B0-4E86-83AE-103B1A7DBDCC}" type="pres">
      <dgm:prSet presAssocID="{07B51AB7-71EE-40F1-B374-E14A1C17CB27}" presName="compNode" presStyleCnt="0"/>
      <dgm:spPr/>
    </dgm:pt>
    <dgm:pt modelId="{A8574F22-1DDF-4466-9A01-4ED784A880CD}" type="pres">
      <dgm:prSet presAssocID="{07B51AB7-71EE-40F1-B374-E14A1C17CB27}" presName="iconBgRect" presStyleLbl="bgShp" presStyleIdx="4" presStyleCnt="5"/>
      <dgm:spPr/>
    </dgm:pt>
    <dgm:pt modelId="{66D9653E-621D-410F-8DAA-2ABEA082E07B}" type="pres">
      <dgm:prSet presAssocID="{07B51AB7-71EE-40F1-B374-E14A1C17CB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ngranajes"/>
        </a:ext>
      </dgm:extLst>
    </dgm:pt>
    <dgm:pt modelId="{A35870B0-5C13-4D09-955A-7544BACA7DF6}" type="pres">
      <dgm:prSet presAssocID="{07B51AB7-71EE-40F1-B374-E14A1C17CB27}" presName="spaceRect" presStyleCnt="0"/>
      <dgm:spPr/>
    </dgm:pt>
    <dgm:pt modelId="{E0B72B6E-9ABF-4745-A69D-FCAFDB91E758}" type="pres">
      <dgm:prSet presAssocID="{07B51AB7-71EE-40F1-B374-E14A1C17CB27}" presName="textRect" presStyleLbl="revTx" presStyleIdx="4" presStyleCnt="5">
        <dgm:presLayoutVars>
          <dgm:chMax val="1"/>
          <dgm:chPref val="1"/>
        </dgm:presLayoutVars>
      </dgm:prSet>
      <dgm:spPr/>
    </dgm:pt>
  </dgm:ptLst>
  <dgm:cxnLst>
    <dgm:cxn modelId="{02B02107-016F-46A2-AD77-87176A11723C}" type="presOf" srcId="{CE2F19C9-1B53-463C-815D-F9EDC4046D91}" destId="{D54C5849-A119-4DCF-8647-4B9CC5A55D9E}" srcOrd="0" destOrd="0" presId="urn:microsoft.com/office/officeart/2018/2/layout/IconCircleList"/>
    <dgm:cxn modelId="{430CFA5D-D0EF-4A89-BBFF-6C4EB86C4367}" srcId="{347FA7A4-5784-4A85-8EA5-8382EA25514E}" destId="{6A826ED2-38EF-4C0F-BA6E-5A22C833FDC9}" srcOrd="0" destOrd="0" parTransId="{B02CFDC4-8525-4C68-9B78-9934732A5B3F}" sibTransId="{AD900743-8DB6-4480-BA7E-41A1EEAE1C5B}"/>
    <dgm:cxn modelId="{09889443-0B55-4386-84BC-0C9CDCACB5D9}" type="presOf" srcId="{07B51AB7-71EE-40F1-B374-E14A1C17CB27}" destId="{E0B72B6E-9ABF-4745-A69D-FCAFDB91E758}" srcOrd="0" destOrd="0" presId="urn:microsoft.com/office/officeart/2018/2/layout/IconCircleList"/>
    <dgm:cxn modelId="{2FC96548-7149-4BCD-BCF8-A7A4A5DE76E4}" srcId="{347FA7A4-5784-4A85-8EA5-8382EA25514E}" destId="{D1144BA7-43B5-4C25-9A31-772352456724}" srcOrd="1" destOrd="0" parTransId="{DD1625E7-11DF-4A0F-A6AE-D21398E8FB6E}" sibTransId="{65B9ADDE-C610-48F5-ADDA-8D2A9EBF04B8}"/>
    <dgm:cxn modelId="{DDA49A69-3D60-4404-A19F-3AE84DB3D9E4}" type="presOf" srcId="{1CD5BAC5-FF43-44A2-9651-2BE3DE22B805}" destId="{BBF036BA-73CB-4AD1-B9D2-1D6BBB6F86F8}" srcOrd="0" destOrd="0" presId="urn:microsoft.com/office/officeart/2018/2/layout/IconCircleList"/>
    <dgm:cxn modelId="{C03FC06A-0429-4B1E-AD98-9AAD182DAB3F}" type="presOf" srcId="{D1144BA7-43B5-4C25-9A31-772352456724}" destId="{20942072-9F2C-403A-ACC3-B2642AB736C3}" srcOrd="0" destOrd="0" presId="urn:microsoft.com/office/officeart/2018/2/layout/IconCircleList"/>
    <dgm:cxn modelId="{62201E50-0053-482C-9601-DBDBC80D1C02}" type="presOf" srcId="{6A826ED2-38EF-4C0F-BA6E-5A22C833FDC9}" destId="{9EBAC3C5-8C3A-4E84-AB77-AF3E68160728}" srcOrd="0" destOrd="0" presId="urn:microsoft.com/office/officeart/2018/2/layout/IconCircleList"/>
    <dgm:cxn modelId="{8004B453-9F4C-434B-A0FA-6BB4725C4055}" type="presOf" srcId="{3A872B95-05E4-4CBA-9C8C-329050937376}" destId="{4D061A5A-6DA6-4AB2-9422-023EA31B7CDB}" srcOrd="0" destOrd="0" presId="urn:microsoft.com/office/officeart/2018/2/layout/IconCircleList"/>
    <dgm:cxn modelId="{1D10A657-F05D-4193-BC5A-8E09881FB1DA}" type="presOf" srcId="{65B9ADDE-C610-48F5-ADDA-8D2A9EBF04B8}" destId="{638FD347-A67A-4C44-B0DC-754BD103DF31}" srcOrd="0" destOrd="0" presId="urn:microsoft.com/office/officeart/2018/2/layout/IconCircleList"/>
    <dgm:cxn modelId="{66F5EF7C-B975-4235-9AB3-36086C280251}" type="presOf" srcId="{AD900743-8DB6-4480-BA7E-41A1EEAE1C5B}" destId="{B01E2092-E338-401E-BB5E-DBA17C5A162E}" srcOrd="0" destOrd="0" presId="urn:microsoft.com/office/officeart/2018/2/layout/IconCircleList"/>
    <dgm:cxn modelId="{9558ABAD-62F1-4ACE-9172-F7A39D8AB193}" type="presOf" srcId="{347FA7A4-5784-4A85-8EA5-8382EA25514E}" destId="{00F17C9D-EB7C-41DA-8386-295252528333}" srcOrd="0" destOrd="0" presId="urn:microsoft.com/office/officeart/2018/2/layout/IconCircleList"/>
    <dgm:cxn modelId="{E26620CC-78F0-454F-BC0A-4C5905011941}" srcId="{347FA7A4-5784-4A85-8EA5-8382EA25514E}" destId="{07B51AB7-71EE-40F1-B374-E14A1C17CB27}" srcOrd="4" destOrd="0" parTransId="{C64FFA45-4B11-4F25-88A5-01176D9E198D}" sibTransId="{D5A8F34B-176C-455A-90C6-FD74B34CF3F7}"/>
    <dgm:cxn modelId="{7F7618DB-2130-479C-BC87-DB3A4459FF7D}" type="presOf" srcId="{6B36D642-DB80-4891-955C-887F018315FD}" destId="{CCFA0B92-F0C9-444B-A2B1-4FA931AD2E2D}" srcOrd="0" destOrd="0" presId="urn:microsoft.com/office/officeart/2018/2/layout/IconCircleList"/>
    <dgm:cxn modelId="{CFB3FDDD-4B28-4F51-BC72-C17BB8763E1E}" srcId="{347FA7A4-5784-4A85-8EA5-8382EA25514E}" destId="{CE2F19C9-1B53-463C-815D-F9EDC4046D91}" srcOrd="2" destOrd="0" parTransId="{C364D9E5-3146-4F9C-AD1A-28E69AA02071}" sibTransId="{6B36D642-DB80-4891-955C-887F018315FD}"/>
    <dgm:cxn modelId="{0FD195EC-16C5-4719-B4FE-39FE50BF0145}" srcId="{347FA7A4-5784-4A85-8EA5-8382EA25514E}" destId="{1CD5BAC5-FF43-44A2-9651-2BE3DE22B805}" srcOrd="3" destOrd="0" parTransId="{109BAC25-359F-4731-87C2-97653FFD7D96}" sibTransId="{3A872B95-05E4-4CBA-9C8C-329050937376}"/>
    <dgm:cxn modelId="{015F080E-2169-404F-A4D2-98DAC9C264D0}" type="presParOf" srcId="{00F17C9D-EB7C-41DA-8386-295252528333}" destId="{19A1C096-FCA7-40B9-9393-7C4BFFE71F73}" srcOrd="0" destOrd="0" presId="urn:microsoft.com/office/officeart/2018/2/layout/IconCircleList"/>
    <dgm:cxn modelId="{7786A9E5-D155-4A4E-93E5-09B331155A7C}" type="presParOf" srcId="{19A1C096-FCA7-40B9-9393-7C4BFFE71F73}" destId="{6A69C81E-6E98-4C2E-96A7-0E1D72A646FB}" srcOrd="0" destOrd="0" presId="urn:microsoft.com/office/officeart/2018/2/layout/IconCircleList"/>
    <dgm:cxn modelId="{090DA43F-6A22-4B33-BFB6-021670295112}" type="presParOf" srcId="{6A69C81E-6E98-4C2E-96A7-0E1D72A646FB}" destId="{0AD58CE9-09BF-4501-A9EF-31661E1D3139}" srcOrd="0" destOrd="0" presId="urn:microsoft.com/office/officeart/2018/2/layout/IconCircleList"/>
    <dgm:cxn modelId="{7FDCD678-CFDA-4240-91AF-CB933E54945C}" type="presParOf" srcId="{6A69C81E-6E98-4C2E-96A7-0E1D72A646FB}" destId="{1638923D-B05A-449D-BD4F-B787C0AF608B}" srcOrd="1" destOrd="0" presId="urn:microsoft.com/office/officeart/2018/2/layout/IconCircleList"/>
    <dgm:cxn modelId="{CE5B5DEC-CD41-42C0-9B1E-F1675D03A66D}" type="presParOf" srcId="{6A69C81E-6E98-4C2E-96A7-0E1D72A646FB}" destId="{8C8BB488-7D7B-4804-887A-1E1F81D3DC46}" srcOrd="2" destOrd="0" presId="urn:microsoft.com/office/officeart/2018/2/layout/IconCircleList"/>
    <dgm:cxn modelId="{21A82DA2-5363-44CA-AF41-762AEF11219E}" type="presParOf" srcId="{6A69C81E-6E98-4C2E-96A7-0E1D72A646FB}" destId="{9EBAC3C5-8C3A-4E84-AB77-AF3E68160728}" srcOrd="3" destOrd="0" presId="urn:microsoft.com/office/officeart/2018/2/layout/IconCircleList"/>
    <dgm:cxn modelId="{0A7058DD-D9F2-4A80-A829-623D5BD830E8}" type="presParOf" srcId="{19A1C096-FCA7-40B9-9393-7C4BFFE71F73}" destId="{B01E2092-E338-401E-BB5E-DBA17C5A162E}" srcOrd="1" destOrd="0" presId="urn:microsoft.com/office/officeart/2018/2/layout/IconCircleList"/>
    <dgm:cxn modelId="{3871DF98-B900-474F-8029-E9AA2221FE44}" type="presParOf" srcId="{19A1C096-FCA7-40B9-9393-7C4BFFE71F73}" destId="{5A3BB6A6-51EE-482D-ACBD-7F8019F2BD3F}" srcOrd="2" destOrd="0" presId="urn:microsoft.com/office/officeart/2018/2/layout/IconCircleList"/>
    <dgm:cxn modelId="{77DDB8BF-9298-464A-895C-48F66301033C}" type="presParOf" srcId="{5A3BB6A6-51EE-482D-ACBD-7F8019F2BD3F}" destId="{338F87B5-8399-48E8-9793-4CDD6D058903}" srcOrd="0" destOrd="0" presId="urn:microsoft.com/office/officeart/2018/2/layout/IconCircleList"/>
    <dgm:cxn modelId="{B46A565E-B5E2-4A4F-89C1-BC22B54DCC41}" type="presParOf" srcId="{5A3BB6A6-51EE-482D-ACBD-7F8019F2BD3F}" destId="{239FC02C-F7CC-4145-B713-CAC53E8A52AE}" srcOrd="1" destOrd="0" presId="urn:microsoft.com/office/officeart/2018/2/layout/IconCircleList"/>
    <dgm:cxn modelId="{802EFCBC-81FB-40B3-A758-4A3307680E45}" type="presParOf" srcId="{5A3BB6A6-51EE-482D-ACBD-7F8019F2BD3F}" destId="{AEE45D96-262B-43FB-8652-A23A58C65AB5}" srcOrd="2" destOrd="0" presId="urn:microsoft.com/office/officeart/2018/2/layout/IconCircleList"/>
    <dgm:cxn modelId="{6243F916-AD2E-4779-B4D5-F461A6977431}" type="presParOf" srcId="{5A3BB6A6-51EE-482D-ACBD-7F8019F2BD3F}" destId="{20942072-9F2C-403A-ACC3-B2642AB736C3}" srcOrd="3" destOrd="0" presId="urn:microsoft.com/office/officeart/2018/2/layout/IconCircleList"/>
    <dgm:cxn modelId="{3F7CCB72-7CB7-4C76-AB37-BDFB7BFD3367}" type="presParOf" srcId="{19A1C096-FCA7-40B9-9393-7C4BFFE71F73}" destId="{638FD347-A67A-4C44-B0DC-754BD103DF31}" srcOrd="3" destOrd="0" presId="urn:microsoft.com/office/officeart/2018/2/layout/IconCircleList"/>
    <dgm:cxn modelId="{EECD977C-ACF4-4EDC-8E12-32DF83DC037D}" type="presParOf" srcId="{19A1C096-FCA7-40B9-9393-7C4BFFE71F73}" destId="{292ABBC5-8588-4FC6-8491-EFE1E3102EC7}" srcOrd="4" destOrd="0" presId="urn:microsoft.com/office/officeart/2018/2/layout/IconCircleList"/>
    <dgm:cxn modelId="{B4FDCA22-A46F-42E8-933F-2F9A42B64412}" type="presParOf" srcId="{292ABBC5-8588-4FC6-8491-EFE1E3102EC7}" destId="{D7E86C40-F5F2-4148-84E6-653BAD0C3AD4}" srcOrd="0" destOrd="0" presId="urn:microsoft.com/office/officeart/2018/2/layout/IconCircleList"/>
    <dgm:cxn modelId="{FC7A4D57-80C5-49E8-AEEF-A99D844DAD46}" type="presParOf" srcId="{292ABBC5-8588-4FC6-8491-EFE1E3102EC7}" destId="{C6C73265-9B78-4896-AE83-A6358F1392A6}" srcOrd="1" destOrd="0" presId="urn:microsoft.com/office/officeart/2018/2/layout/IconCircleList"/>
    <dgm:cxn modelId="{D290EC37-5ADA-456C-BB60-F7EEE2A1AFE2}" type="presParOf" srcId="{292ABBC5-8588-4FC6-8491-EFE1E3102EC7}" destId="{427D3BA2-32A8-415D-A1FA-77F217BD6C14}" srcOrd="2" destOrd="0" presId="urn:microsoft.com/office/officeart/2018/2/layout/IconCircleList"/>
    <dgm:cxn modelId="{E11526EE-1032-4F33-9627-B527AFF7610B}" type="presParOf" srcId="{292ABBC5-8588-4FC6-8491-EFE1E3102EC7}" destId="{D54C5849-A119-4DCF-8647-4B9CC5A55D9E}" srcOrd="3" destOrd="0" presId="urn:microsoft.com/office/officeart/2018/2/layout/IconCircleList"/>
    <dgm:cxn modelId="{C5A55A45-B02C-430A-9DE9-F8C0E0D633EA}" type="presParOf" srcId="{19A1C096-FCA7-40B9-9393-7C4BFFE71F73}" destId="{CCFA0B92-F0C9-444B-A2B1-4FA931AD2E2D}" srcOrd="5" destOrd="0" presId="urn:microsoft.com/office/officeart/2018/2/layout/IconCircleList"/>
    <dgm:cxn modelId="{8BE251D6-4F18-4FB0-B6A5-5C183CB0DBBD}" type="presParOf" srcId="{19A1C096-FCA7-40B9-9393-7C4BFFE71F73}" destId="{A9F5393D-96D4-458F-A8EE-2BF99C3F3FC7}" srcOrd="6" destOrd="0" presId="urn:microsoft.com/office/officeart/2018/2/layout/IconCircleList"/>
    <dgm:cxn modelId="{D32608A0-18DE-4AC1-B6C4-4F60A54F9DD9}" type="presParOf" srcId="{A9F5393D-96D4-458F-A8EE-2BF99C3F3FC7}" destId="{BA6A198E-168C-4C25-8C6A-F06F5126012D}" srcOrd="0" destOrd="0" presId="urn:microsoft.com/office/officeart/2018/2/layout/IconCircleList"/>
    <dgm:cxn modelId="{97034B70-4B3B-4493-9C17-241F030A2099}" type="presParOf" srcId="{A9F5393D-96D4-458F-A8EE-2BF99C3F3FC7}" destId="{1CD60B7E-B09A-4914-AE34-1AB652862270}" srcOrd="1" destOrd="0" presId="urn:microsoft.com/office/officeart/2018/2/layout/IconCircleList"/>
    <dgm:cxn modelId="{C819B607-7EB2-4E13-B8FB-20EC8B4BE3F2}" type="presParOf" srcId="{A9F5393D-96D4-458F-A8EE-2BF99C3F3FC7}" destId="{863DA4EC-9B88-4C68-9BEA-36CD63581C13}" srcOrd="2" destOrd="0" presId="urn:microsoft.com/office/officeart/2018/2/layout/IconCircleList"/>
    <dgm:cxn modelId="{1C51A5B0-7688-4D56-AF2D-91D10379EB3D}" type="presParOf" srcId="{A9F5393D-96D4-458F-A8EE-2BF99C3F3FC7}" destId="{BBF036BA-73CB-4AD1-B9D2-1D6BBB6F86F8}" srcOrd="3" destOrd="0" presId="urn:microsoft.com/office/officeart/2018/2/layout/IconCircleList"/>
    <dgm:cxn modelId="{FD0A49A2-A0A9-4868-ABB5-D2C6CAE51BC7}" type="presParOf" srcId="{19A1C096-FCA7-40B9-9393-7C4BFFE71F73}" destId="{4D061A5A-6DA6-4AB2-9422-023EA31B7CDB}" srcOrd="7" destOrd="0" presId="urn:microsoft.com/office/officeart/2018/2/layout/IconCircleList"/>
    <dgm:cxn modelId="{B2EDFFA3-CEEF-49CD-BF3B-8C1467FCE04A}" type="presParOf" srcId="{19A1C096-FCA7-40B9-9393-7C4BFFE71F73}" destId="{D59AF229-23B0-4E86-83AE-103B1A7DBDCC}" srcOrd="8" destOrd="0" presId="urn:microsoft.com/office/officeart/2018/2/layout/IconCircleList"/>
    <dgm:cxn modelId="{840E4ABF-6D21-4512-A160-F6042BE9BB56}" type="presParOf" srcId="{D59AF229-23B0-4E86-83AE-103B1A7DBDCC}" destId="{A8574F22-1DDF-4466-9A01-4ED784A880CD}" srcOrd="0" destOrd="0" presId="urn:microsoft.com/office/officeart/2018/2/layout/IconCircleList"/>
    <dgm:cxn modelId="{B64E53AF-102E-4ED3-8E48-DA3BDCF24D44}" type="presParOf" srcId="{D59AF229-23B0-4E86-83AE-103B1A7DBDCC}" destId="{66D9653E-621D-410F-8DAA-2ABEA082E07B}" srcOrd="1" destOrd="0" presId="urn:microsoft.com/office/officeart/2018/2/layout/IconCircleList"/>
    <dgm:cxn modelId="{7A6A946E-1289-43AB-B4D6-9527F08F4F70}" type="presParOf" srcId="{D59AF229-23B0-4E86-83AE-103B1A7DBDCC}" destId="{A35870B0-5C13-4D09-955A-7544BACA7DF6}" srcOrd="2" destOrd="0" presId="urn:microsoft.com/office/officeart/2018/2/layout/IconCircleList"/>
    <dgm:cxn modelId="{36A26A8D-5D75-452A-A4A4-A8807A80E825}" type="presParOf" srcId="{D59AF229-23B0-4E86-83AE-103B1A7DBDCC}" destId="{E0B72B6E-9ABF-4745-A69D-FCAFDB91E75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A03D2A-4FD4-421A-A0AE-774C12E990E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E0926AD-34EA-4F6B-9BEA-4622BE8973A4}">
      <dgm:prSet/>
      <dgm:spPr/>
      <dgm:t>
        <a:bodyPr/>
        <a:lstStyle/>
        <a:p>
          <a:pPr>
            <a:lnSpc>
              <a:spcPct val="100000"/>
            </a:lnSpc>
            <a:defRPr cap="all"/>
          </a:pPr>
          <a:r>
            <a:rPr lang="es-AR"/>
            <a:t>CONCLUSIONES:</a:t>
          </a:r>
          <a:endParaRPr lang="en-US"/>
        </a:p>
      </dgm:t>
    </dgm:pt>
    <dgm:pt modelId="{A180A900-8550-4808-A675-FBB5C9A1FFCB}" type="parTrans" cxnId="{9006E377-018E-4693-AF4F-5A6FF900A7C9}">
      <dgm:prSet/>
      <dgm:spPr/>
      <dgm:t>
        <a:bodyPr/>
        <a:lstStyle/>
        <a:p>
          <a:endParaRPr lang="en-US"/>
        </a:p>
      </dgm:t>
    </dgm:pt>
    <dgm:pt modelId="{7F1449A0-8454-428A-A5B7-DCB6CB076591}" type="sibTrans" cxnId="{9006E377-018E-4693-AF4F-5A6FF900A7C9}">
      <dgm:prSet/>
      <dgm:spPr/>
      <dgm:t>
        <a:bodyPr/>
        <a:lstStyle/>
        <a:p>
          <a:endParaRPr lang="en-US"/>
        </a:p>
      </dgm:t>
    </dgm:pt>
    <dgm:pt modelId="{16503929-BDF8-4E31-B220-F6F0EBFF8FB6}">
      <dgm:prSet/>
      <dgm:spPr/>
      <dgm:t>
        <a:bodyPr/>
        <a:lstStyle/>
        <a:p>
          <a:pPr>
            <a:lnSpc>
              <a:spcPct val="100000"/>
            </a:lnSpc>
            <a:defRPr cap="all"/>
          </a:pPr>
          <a:r>
            <a:rPr lang="es-AR"/>
            <a:t>Hay viajes de autos particulares en NY y dejan una rentabilidad aproximada de 1260 USD por auto y por año.</a:t>
          </a:r>
          <a:endParaRPr lang="en-US"/>
        </a:p>
      </dgm:t>
    </dgm:pt>
    <dgm:pt modelId="{7B24E74F-534D-4B85-858C-205CC64855A5}" type="parTrans" cxnId="{5A7686D9-06CC-4479-ABCB-E917BAC694AE}">
      <dgm:prSet/>
      <dgm:spPr/>
      <dgm:t>
        <a:bodyPr/>
        <a:lstStyle/>
        <a:p>
          <a:endParaRPr lang="en-US"/>
        </a:p>
      </dgm:t>
    </dgm:pt>
    <dgm:pt modelId="{0E5F9903-593B-4420-BB38-C0F22DF96811}" type="sibTrans" cxnId="{5A7686D9-06CC-4479-ABCB-E917BAC694AE}">
      <dgm:prSet/>
      <dgm:spPr/>
      <dgm:t>
        <a:bodyPr/>
        <a:lstStyle/>
        <a:p>
          <a:endParaRPr lang="en-US"/>
        </a:p>
      </dgm:t>
    </dgm:pt>
    <dgm:pt modelId="{D13B6C28-9C36-40DC-A70D-A797B371FDCF}">
      <dgm:prSet/>
      <dgm:spPr/>
      <dgm:t>
        <a:bodyPr/>
        <a:lstStyle/>
        <a:p>
          <a:pPr>
            <a:lnSpc>
              <a:spcPct val="100000"/>
            </a:lnSpc>
            <a:defRPr cap="all"/>
          </a:pPr>
          <a:r>
            <a:rPr lang="es-AR"/>
            <a:t>La tendencia nos muestra que la cantidad de viajes va en aumento, si bien han bajado las ganancias en el último año (2022).</a:t>
          </a:r>
          <a:endParaRPr lang="en-US"/>
        </a:p>
      </dgm:t>
    </dgm:pt>
    <dgm:pt modelId="{1B00314A-047C-4453-B71B-166A887071D6}" type="parTrans" cxnId="{726785A9-C085-4E3E-90A8-91247EE51DC3}">
      <dgm:prSet/>
      <dgm:spPr/>
      <dgm:t>
        <a:bodyPr/>
        <a:lstStyle/>
        <a:p>
          <a:endParaRPr lang="en-US"/>
        </a:p>
      </dgm:t>
    </dgm:pt>
    <dgm:pt modelId="{2896C707-5257-498C-8D5D-88BDA534E381}" type="sibTrans" cxnId="{726785A9-C085-4E3E-90A8-91247EE51DC3}">
      <dgm:prSet/>
      <dgm:spPr/>
      <dgm:t>
        <a:bodyPr/>
        <a:lstStyle/>
        <a:p>
          <a:endParaRPr lang="en-US"/>
        </a:p>
      </dgm:t>
    </dgm:pt>
    <dgm:pt modelId="{71A25FD6-F812-49A7-946B-1CEE58EDEF06}">
      <dgm:prSet/>
      <dgm:spPr/>
      <dgm:t>
        <a:bodyPr/>
        <a:lstStyle/>
        <a:p>
          <a:pPr>
            <a:lnSpc>
              <a:spcPct val="100000"/>
            </a:lnSpc>
            <a:defRPr cap="all"/>
          </a:pPr>
          <a:r>
            <a:rPr lang="es-AR"/>
            <a:t>El método de pago más usado es el de tarjeta de crédito.</a:t>
          </a:r>
          <a:endParaRPr lang="en-US"/>
        </a:p>
      </dgm:t>
    </dgm:pt>
    <dgm:pt modelId="{A40788AF-0FD2-499F-A92B-406044993B9D}" type="parTrans" cxnId="{7C4809E3-489F-4A43-8E06-A60B3FD3BC76}">
      <dgm:prSet/>
      <dgm:spPr/>
      <dgm:t>
        <a:bodyPr/>
        <a:lstStyle/>
        <a:p>
          <a:endParaRPr lang="en-US"/>
        </a:p>
      </dgm:t>
    </dgm:pt>
    <dgm:pt modelId="{0C82DFE4-EC54-4BBC-B628-086C779ACCE1}" type="sibTrans" cxnId="{7C4809E3-489F-4A43-8E06-A60B3FD3BC76}">
      <dgm:prSet/>
      <dgm:spPr/>
      <dgm:t>
        <a:bodyPr/>
        <a:lstStyle/>
        <a:p>
          <a:endParaRPr lang="en-US"/>
        </a:p>
      </dgm:t>
    </dgm:pt>
    <dgm:pt modelId="{C4AF41A5-69EE-4D8A-A441-B1CFAB199AF9}">
      <dgm:prSet/>
      <dgm:spPr/>
      <dgm:t>
        <a:bodyPr/>
        <a:lstStyle/>
        <a:p>
          <a:pPr>
            <a:lnSpc>
              <a:spcPct val="100000"/>
            </a:lnSpc>
            <a:defRPr cap="all"/>
          </a:pPr>
          <a:r>
            <a:rPr lang="es-AR"/>
            <a:t>En el último año los viajes en horas pico han ido en aumento, principalmente después de las 14hs.</a:t>
          </a:r>
          <a:endParaRPr lang="en-US"/>
        </a:p>
      </dgm:t>
    </dgm:pt>
    <dgm:pt modelId="{24C8481F-EA11-4562-BF68-5886717D9690}" type="parTrans" cxnId="{E90FAF3A-6FD8-4332-8A38-B85259BA5546}">
      <dgm:prSet/>
      <dgm:spPr/>
      <dgm:t>
        <a:bodyPr/>
        <a:lstStyle/>
        <a:p>
          <a:endParaRPr lang="en-US"/>
        </a:p>
      </dgm:t>
    </dgm:pt>
    <dgm:pt modelId="{E857DE33-1CA1-41E4-81E4-06329EAB43C2}" type="sibTrans" cxnId="{E90FAF3A-6FD8-4332-8A38-B85259BA5546}">
      <dgm:prSet/>
      <dgm:spPr/>
      <dgm:t>
        <a:bodyPr/>
        <a:lstStyle/>
        <a:p>
          <a:endParaRPr lang="en-US"/>
        </a:p>
      </dgm:t>
    </dgm:pt>
    <dgm:pt modelId="{B9C155E5-BE69-46BF-B97E-A0130960AAAB}">
      <dgm:prSet/>
      <dgm:spPr/>
      <dgm:t>
        <a:bodyPr/>
        <a:lstStyle/>
        <a:p>
          <a:pPr>
            <a:lnSpc>
              <a:spcPct val="100000"/>
            </a:lnSpc>
            <a:defRPr cap="all"/>
          </a:pPr>
          <a:r>
            <a:rPr lang="es-AR"/>
            <a:t>Los distritos que más viajes solicitan en horas pico son Queens, Manhattan y Brooklyn. Que son los distritos donde opera nuestro cliente.</a:t>
          </a:r>
          <a:endParaRPr lang="en-US"/>
        </a:p>
      </dgm:t>
    </dgm:pt>
    <dgm:pt modelId="{4DA0CD3B-A580-440C-A6F9-A589E978AFFB}" type="parTrans" cxnId="{F4F2C74D-A9FB-4018-8067-87BA17C99E22}">
      <dgm:prSet/>
      <dgm:spPr/>
      <dgm:t>
        <a:bodyPr/>
        <a:lstStyle/>
        <a:p>
          <a:endParaRPr lang="en-US"/>
        </a:p>
      </dgm:t>
    </dgm:pt>
    <dgm:pt modelId="{A9B717EB-B2A3-4061-BC91-E1FF4A27578D}" type="sibTrans" cxnId="{F4F2C74D-A9FB-4018-8067-87BA17C99E22}">
      <dgm:prSet/>
      <dgm:spPr/>
      <dgm:t>
        <a:bodyPr/>
        <a:lstStyle/>
        <a:p>
          <a:endParaRPr lang="en-US"/>
        </a:p>
      </dgm:t>
    </dgm:pt>
    <dgm:pt modelId="{A08D7CED-C6CD-4B57-9228-F2F91EDDCD3E}" type="pres">
      <dgm:prSet presAssocID="{2BA03D2A-4FD4-421A-A0AE-774C12E990EA}" presName="root" presStyleCnt="0">
        <dgm:presLayoutVars>
          <dgm:dir/>
          <dgm:resizeHandles val="exact"/>
        </dgm:presLayoutVars>
      </dgm:prSet>
      <dgm:spPr/>
    </dgm:pt>
    <dgm:pt modelId="{E1AB8619-EFEC-4116-AE7A-F3DC93981D5E}" type="pres">
      <dgm:prSet presAssocID="{BE0926AD-34EA-4F6B-9BEA-4622BE8973A4}" presName="compNode" presStyleCnt="0"/>
      <dgm:spPr/>
    </dgm:pt>
    <dgm:pt modelId="{CD15502A-C979-4D7E-9BB6-20B2E25C0BBF}" type="pres">
      <dgm:prSet presAssocID="{BE0926AD-34EA-4F6B-9BEA-4622BE8973A4}" presName="iconBgRect" presStyleLbl="bgShp" presStyleIdx="0" presStyleCnt="6"/>
      <dgm:spPr/>
    </dgm:pt>
    <dgm:pt modelId="{1B36BFAF-F95C-4C56-9A54-ECED851BDEFF}" type="pres">
      <dgm:prSet presAssocID="{BE0926AD-34EA-4F6B-9BEA-4622BE8973A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verificación"/>
        </a:ext>
      </dgm:extLst>
    </dgm:pt>
    <dgm:pt modelId="{82870F15-9270-491B-83D9-761960166E85}" type="pres">
      <dgm:prSet presAssocID="{BE0926AD-34EA-4F6B-9BEA-4622BE8973A4}" presName="spaceRect" presStyleCnt="0"/>
      <dgm:spPr/>
    </dgm:pt>
    <dgm:pt modelId="{648EE4FF-8187-422F-8101-9456E7AFA78A}" type="pres">
      <dgm:prSet presAssocID="{BE0926AD-34EA-4F6B-9BEA-4622BE8973A4}" presName="textRect" presStyleLbl="revTx" presStyleIdx="0" presStyleCnt="6">
        <dgm:presLayoutVars>
          <dgm:chMax val="1"/>
          <dgm:chPref val="1"/>
        </dgm:presLayoutVars>
      </dgm:prSet>
      <dgm:spPr/>
    </dgm:pt>
    <dgm:pt modelId="{49F0D17A-38EC-4BD3-92CE-BEB1C85068E6}" type="pres">
      <dgm:prSet presAssocID="{7F1449A0-8454-428A-A5B7-DCB6CB076591}" presName="sibTrans" presStyleCnt="0"/>
      <dgm:spPr/>
    </dgm:pt>
    <dgm:pt modelId="{A6F1A3AF-EEDB-4B51-BA58-55C77ADD5B54}" type="pres">
      <dgm:prSet presAssocID="{16503929-BDF8-4E31-B220-F6F0EBFF8FB6}" presName="compNode" presStyleCnt="0"/>
      <dgm:spPr/>
    </dgm:pt>
    <dgm:pt modelId="{D100488D-0734-4CC4-B01B-225D823EB3F4}" type="pres">
      <dgm:prSet presAssocID="{16503929-BDF8-4E31-B220-F6F0EBFF8FB6}" presName="iconBgRect" presStyleLbl="bgShp" presStyleIdx="1" presStyleCnt="6"/>
      <dgm:spPr/>
    </dgm:pt>
    <dgm:pt modelId="{E522BF29-4A12-4071-98EE-1FAA23F9AE7B}" type="pres">
      <dgm:prSet presAssocID="{16503929-BDF8-4E31-B220-F6F0EBFF8FB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che"/>
        </a:ext>
      </dgm:extLst>
    </dgm:pt>
    <dgm:pt modelId="{6649EAD4-69D0-4C88-A74D-64B7F13ED4EA}" type="pres">
      <dgm:prSet presAssocID="{16503929-BDF8-4E31-B220-F6F0EBFF8FB6}" presName="spaceRect" presStyleCnt="0"/>
      <dgm:spPr/>
    </dgm:pt>
    <dgm:pt modelId="{A8C49972-BD81-4E3E-8C0B-00882F588D83}" type="pres">
      <dgm:prSet presAssocID="{16503929-BDF8-4E31-B220-F6F0EBFF8FB6}" presName="textRect" presStyleLbl="revTx" presStyleIdx="1" presStyleCnt="6">
        <dgm:presLayoutVars>
          <dgm:chMax val="1"/>
          <dgm:chPref val="1"/>
        </dgm:presLayoutVars>
      </dgm:prSet>
      <dgm:spPr/>
    </dgm:pt>
    <dgm:pt modelId="{BCCD4B23-4EDB-4107-8A99-DC1D0BD0F973}" type="pres">
      <dgm:prSet presAssocID="{0E5F9903-593B-4420-BB38-C0F22DF96811}" presName="sibTrans" presStyleCnt="0"/>
      <dgm:spPr/>
    </dgm:pt>
    <dgm:pt modelId="{46E866DC-759D-4BFB-A870-E2CDDB6B0394}" type="pres">
      <dgm:prSet presAssocID="{D13B6C28-9C36-40DC-A70D-A797B371FDCF}" presName="compNode" presStyleCnt="0"/>
      <dgm:spPr/>
    </dgm:pt>
    <dgm:pt modelId="{993549C3-B3AD-407F-A4F7-8ACCDE9AB582}" type="pres">
      <dgm:prSet presAssocID="{D13B6C28-9C36-40DC-A70D-A797B371FDCF}" presName="iconBgRect" presStyleLbl="bgShp" presStyleIdx="2" presStyleCnt="6"/>
      <dgm:spPr/>
    </dgm:pt>
    <dgm:pt modelId="{A329F2D1-4B6A-40A6-9A47-D4FA49FE003A}" type="pres">
      <dgm:prSet presAssocID="{D13B6C28-9C36-40DC-A70D-A797B371FDC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Graph with Upward Trend"/>
        </a:ext>
      </dgm:extLst>
    </dgm:pt>
    <dgm:pt modelId="{A79B8C44-7C21-48DF-B7BA-823A1A688597}" type="pres">
      <dgm:prSet presAssocID="{D13B6C28-9C36-40DC-A70D-A797B371FDCF}" presName="spaceRect" presStyleCnt="0"/>
      <dgm:spPr/>
    </dgm:pt>
    <dgm:pt modelId="{038E8501-5C11-45BE-894E-6D497AAB6BA1}" type="pres">
      <dgm:prSet presAssocID="{D13B6C28-9C36-40DC-A70D-A797B371FDCF}" presName="textRect" presStyleLbl="revTx" presStyleIdx="2" presStyleCnt="6">
        <dgm:presLayoutVars>
          <dgm:chMax val="1"/>
          <dgm:chPref val="1"/>
        </dgm:presLayoutVars>
      </dgm:prSet>
      <dgm:spPr/>
    </dgm:pt>
    <dgm:pt modelId="{2B1D40A8-3237-40D3-9BB5-5E12688158CF}" type="pres">
      <dgm:prSet presAssocID="{2896C707-5257-498C-8D5D-88BDA534E381}" presName="sibTrans" presStyleCnt="0"/>
      <dgm:spPr/>
    </dgm:pt>
    <dgm:pt modelId="{D92DED03-C842-42C0-834E-781E81AD9B39}" type="pres">
      <dgm:prSet presAssocID="{71A25FD6-F812-49A7-946B-1CEE58EDEF06}" presName="compNode" presStyleCnt="0"/>
      <dgm:spPr/>
    </dgm:pt>
    <dgm:pt modelId="{037D1C95-FBDE-4269-931E-7885476C5881}" type="pres">
      <dgm:prSet presAssocID="{71A25FD6-F812-49A7-946B-1CEE58EDEF06}" presName="iconBgRect" presStyleLbl="bgShp" presStyleIdx="3" presStyleCnt="6"/>
      <dgm:spPr/>
    </dgm:pt>
    <dgm:pt modelId="{B214AE19-DBAC-412A-9B78-DE747A0B38D4}" type="pres">
      <dgm:prSet presAssocID="{71A25FD6-F812-49A7-946B-1CEE58EDEF0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redit card"/>
        </a:ext>
      </dgm:extLst>
    </dgm:pt>
    <dgm:pt modelId="{96AB0253-AD5B-4630-ABAF-FAB3D4F99CFA}" type="pres">
      <dgm:prSet presAssocID="{71A25FD6-F812-49A7-946B-1CEE58EDEF06}" presName="spaceRect" presStyleCnt="0"/>
      <dgm:spPr/>
    </dgm:pt>
    <dgm:pt modelId="{B88D84FD-DB7C-4BC4-B91B-95E6C03765B1}" type="pres">
      <dgm:prSet presAssocID="{71A25FD6-F812-49A7-946B-1CEE58EDEF06}" presName="textRect" presStyleLbl="revTx" presStyleIdx="3" presStyleCnt="6">
        <dgm:presLayoutVars>
          <dgm:chMax val="1"/>
          <dgm:chPref val="1"/>
        </dgm:presLayoutVars>
      </dgm:prSet>
      <dgm:spPr/>
    </dgm:pt>
    <dgm:pt modelId="{AF84BD25-B405-46DB-AF90-3347DE8163D0}" type="pres">
      <dgm:prSet presAssocID="{0C82DFE4-EC54-4BBC-B628-086C779ACCE1}" presName="sibTrans" presStyleCnt="0"/>
      <dgm:spPr/>
    </dgm:pt>
    <dgm:pt modelId="{F7428BE3-E96B-48C6-A6CE-2A7EAE7EE36B}" type="pres">
      <dgm:prSet presAssocID="{C4AF41A5-69EE-4D8A-A441-B1CFAB199AF9}" presName="compNode" presStyleCnt="0"/>
      <dgm:spPr/>
    </dgm:pt>
    <dgm:pt modelId="{7148ACCB-BEC1-48AB-AF9B-2D8B476C6623}" type="pres">
      <dgm:prSet presAssocID="{C4AF41A5-69EE-4D8A-A441-B1CFAB199AF9}" presName="iconBgRect" presStyleLbl="bgShp" presStyleIdx="4" presStyleCnt="6"/>
      <dgm:spPr/>
    </dgm:pt>
    <dgm:pt modelId="{FF8AACDC-D041-4388-9DBD-651EE2448966}" type="pres">
      <dgm:prSet presAssocID="{C4AF41A5-69EE-4D8A-A441-B1CFAB199AF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ión"/>
        </a:ext>
      </dgm:extLst>
    </dgm:pt>
    <dgm:pt modelId="{DD6AF93E-BF32-4EAB-A9FE-9292A6BCA83F}" type="pres">
      <dgm:prSet presAssocID="{C4AF41A5-69EE-4D8A-A441-B1CFAB199AF9}" presName="spaceRect" presStyleCnt="0"/>
      <dgm:spPr/>
    </dgm:pt>
    <dgm:pt modelId="{06FAE524-9B83-47F9-B10C-F10BA1E510DD}" type="pres">
      <dgm:prSet presAssocID="{C4AF41A5-69EE-4D8A-A441-B1CFAB199AF9}" presName="textRect" presStyleLbl="revTx" presStyleIdx="4" presStyleCnt="6">
        <dgm:presLayoutVars>
          <dgm:chMax val="1"/>
          <dgm:chPref val="1"/>
        </dgm:presLayoutVars>
      </dgm:prSet>
      <dgm:spPr/>
    </dgm:pt>
    <dgm:pt modelId="{F715A1E0-DF99-491D-9521-1061AD7DBE32}" type="pres">
      <dgm:prSet presAssocID="{E857DE33-1CA1-41E4-81E4-06329EAB43C2}" presName="sibTrans" presStyleCnt="0"/>
      <dgm:spPr/>
    </dgm:pt>
    <dgm:pt modelId="{5185F370-FB6E-487B-9017-189AE0DE6B02}" type="pres">
      <dgm:prSet presAssocID="{B9C155E5-BE69-46BF-B97E-A0130960AAAB}" presName="compNode" presStyleCnt="0"/>
      <dgm:spPr/>
    </dgm:pt>
    <dgm:pt modelId="{D2FBA72E-4EF9-490B-8217-568D8D9FFF4D}" type="pres">
      <dgm:prSet presAssocID="{B9C155E5-BE69-46BF-B97E-A0130960AAAB}" presName="iconBgRect" presStyleLbl="bgShp" presStyleIdx="5" presStyleCnt="6"/>
      <dgm:spPr/>
    </dgm:pt>
    <dgm:pt modelId="{16B30FD7-D2ED-4A4D-9DCC-A80F8C222546}" type="pres">
      <dgm:prSet presAssocID="{B9C155E5-BE69-46BF-B97E-A0130960AAA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ren"/>
        </a:ext>
      </dgm:extLst>
    </dgm:pt>
    <dgm:pt modelId="{07C9AB20-D79B-4B1E-BBF8-D2741F38EC40}" type="pres">
      <dgm:prSet presAssocID="{B9C155E5-BE69-46BF-B97E-A0130960AAAB}" presName="spaceRect" presStyleCnt="0"/>
      <dgm:spPr/>
    </dgm:pt>
    <dgm:pt modelId="{310164E6-E8E1-4AB5-B8AA-46EFCD72E5DB}" type="pres">
      <dgm:prSet presAssocID="{B9C155E5-BE69-46BF-B97E-A0130960AAAB}" presName="textRect" presStyleLbl="revTx" presStyleIdx="5" presStyleCnt="6">
        <dgm:presLayoutVars>
          <dgm:chMax val="1"/>
          <dgm:chPref val="1"/>
        </dgm:presLayoutVars>
      </dgm:prSet>
      <dgm:spPr/>
    </dgm:pt>
  </dgm:ptLst>
  <dgm:cxnLst>
    <dgm:cxn modelId="{6C1EED0F-E9E1-4CCA-9964-E2B6E8312594}" type="presOf" srcId="{2BA03D2A-4FD4-421A-A0AE-774C12E990EA}" destId="{A08D7CED-C6CD-4B57-9228-F2F91EDDCD3E}" srcOrd="0" destOrd="0" presId="urn:microsoft.com/office/officeart/2018/5/layout/IconCircleLabelList"/>
    <dgm:cxn modelId="{E90FAF3A-6FD8-4332-8A38-B85259BA5546}" srcId="{2BA03D2A-4FD4-421A-A0AE-774C12E990EA}" destId="{C4AF41A5-69EE-4D8A-A441-B1CFAB199AF9}" srcOrd="4" destOrd="0" parTransId="{24C8481F-EA11-4562-BF68-5886717D9690}" sibTransId="{E857DE33-1CA1-41E4-81E4-06329EAB43C2}"/>
    <dgm:cxn modelId="{F4AAAA4D-1E2B-4579-8B2A-1A0138D88869}" type="presOf" srcId="{D13B6C28-9C36-40DC-A70D-A797B371FDCF}" destId="{038E8501-5C11-45BE-894E-6D497AAB6BA1}" srcOrd="0" destOrd="0" presId="urn:microsoft.com/office/officeart/2018/5/layout/IconCircleLabelList"/>
    <dgm:cxn modelId="{BA17B94D-C8F2-40AE-9E34-A5EC75A56FC6}" type="presOf" srcId="{C4AF41A5-69EE-4D8A-A441-B1CFAB199AF9}" destId="{06FAE524-9B83-47F9-B10C-F10BA1E510DD}" srcOrd="0" destOrd="0" presId="urn:microsoft.com/office/officeart/2018/5/layout/IconCircleLabelList"/>
    <dgm:cxn modelId="{F4F2C74D-A9FB-4018-8067-87BA17C99E22}" srcId="{2BA03D2A-4FD4-421A-A0AE-774C12E990EA}" destId="{B9C155E5-BE69-46BF-B97E-A0130960AAAB}" srcOrd="5" destOrd="0" parTransId="{4DA0CD3B-A580-440C-A6F9-A589E978AFFB}" sibTransId="{A9B717EB-B2A3-4061-BC91-E1FF4A27578D}"/>
    <dgm:cxn modelId="{9006E377-018E-4693-AF4F-5A6FF900A7C9}" srcId="{2BA03D2A-4FD4-421A-A0AE-774C12E990EA}" destId="{BE0926AD-34EA-4F6B-9BEA-4622BE8973A4}" srcOrd="0" destOrd="0" parTransId="{A180A900-8550-4808-A675-FBB5C9A1FFCB}" sibTransId="{7F1449A0-8454-428A-A5B7-DCB6CB076591}"/>
    <dgm:cxn modelId="{B764557B-AB9E-4D8A-8485-D749F459CF5E}" type="presOf" srcId="{B9C155E5-BE69-46BF-B97E-A0130960AAAB}" destId="{310164E6-E8E1-4AB5-B8AA-46EFCD72E5DB}" srcOrd="0" destOrd="0" presId="urn:microsoft.com/office/officeart/2018/5/layout/IconCircleLabelList"/>
    <dgm:cxn modelId="{5B25E9A3-1B33-47C3-805A-A033100AB484}" type="presOf" srcId="{BE0926AD-34EA-4F6B-9BEA-4622BE8973A4}" destId="{648EE4FF-8187-422F-8101-9456E7AFA78A}" srcOrd="0" destOrd="0" presId="urn:microsoft.com/office/officeart/2018/5/layout/IconCircleLabelList"/>
    <dgm:cxn modelId="{726785A9-C085-4E3E-90A8-91247EE51DC3}" srcId="{2BA03D2A-4FD4-421A-A0AE-774C12E990EA}" destId="{D13B6C28-9C36-40DC-A70D-A797B371FDCF}" srcOrd="2" destOrd="0" parTransId="{1B00314A-047C-4453-B71B-166A887071D6}" sibTransId="{2896C707-5257-498C-8D5D-88BDA534E381}"/>
    <dgm:cxn modelId="{5A7686D9-06CC-4479-ABCB-E917BAC694AE}" srcId="{2BA03D2A-4FD4-421A-A0AE-774C12E990EA}" destId="{16503929-BDF8-4E31-B220-F6F0EBFF8FB6}" srcOrd="1" destOrd="0" parTransId="{7B24E74F-534D-4B85-858C-205CC64855A5}" sibTransId="{0E5F9903-593B-4420-BB38-C0F22DF96811}"/>
    <dgm:cxn modelId="{7DC6DCDA-5A46-4C65-8517-67F87DEAA419}" type="presOf" srcId="{16503929-BDF8-4E31-B220-F6F0EBFF8FB6}" destId="{A8C49972-BD81-4E3E-8C0B-00882F588D83}" srcOrd="0" destOrd="0" presId="urn:microsoft.com/office/officeart/2018/5/layout/IconCircleLabelList"/>
    <dgm:cxn modelId="{7C4809E3-489F-4A43-8E06-A60B3FD3BC76}" srcId="{2BA03D2A-4FD4-421A-A0AE-774C12E990EA}" destId="{71A25FD6-F812-49A7-946B-1CEE58EDEF06}" srcOrd="3" destOrd="0" parTransId="{A40788AF-0FD2-499F-A92B-406044993B9D}" sibTransId="{0C82DFE4-EC54-4BBC-B628-086C779ACCE1}"/>
    <dgm:cxn modelId="{95D2F4EA-21C8-4F12-A8C7-7F5248F66563}" type="presOf" srcId="{71A25FD6-F812-49A7-946B-1CEE58EDEF06}" destId="{B88D84FD-DB7C-4BC4-B91B-95E6C03765B1}" srcOrd="0" destOrd="0" presId="urn:microsoft.com/office/officeart/2018/5/layout/IconCircleLabelList"/>
    <dgm:cxn modelId="{D4F37820-0D65-46A2-8BEC-50677DF22E42}" type="presParOf" srcId="{A08D7CED-C6CD-4B57-9228-F2F91EDDCD3E}" destId="{E1AB8619-EFEC-4116-AE7A-F3DC93981D5E}" srcOrd="0" destOrd="0" presId="urn:microsoft.com/office/officeart/2018/5/layout/IconCircleLabelList"/>
    <dgm:cxn modelId="{C9AFA0B7-B67E-435B-AA41-BD382368B77A}" type="presParOf" srcId="{E1AB8619-EFEC-4116-AE7A-F3DC93981D5E}" destId="{CD15502A-C979-4D7E-9BB6-20B2E25C0BBF}" srcOrd="0" destOrd="0" presId="urn:microsoft.com/office/officeart/2018/5/layout/IconCircleLabelList"/>
    <dgm:cxn modelId="{656FFAFC-F370-464A-B91B-0BC159FB0161}" type="presParOf" srcId="{E1AB8619-EFEC-4116-AE7A-F3DC93981D5E}" destId="{1B36BFAF-F95C-4C56-9A54-ECED851BDEFF}" srcOrd="1" destOrd="0" presId="urn:microsoft.com/office/officeart/2018/5/layout/IconCircleLabelList"/>
    <dgm:cxn modelId="{557C1D1D-BFFA-4C8D-A237-042D03F82149}" type="presParOf" srcId="{E1AB8619-EFEC-4116-AE7A-F3DC93981D5E}" destId="{82870F15-9270-491B-83D9-761960166E85}" srcOrd="2" destOrd="0" presId="urn:microsoft.com/office/officeart/2018/5/layout/IconCircleLabelList"/>
    <dgm:cxn modelId="{9177703B-C409-4399-B730-873384C53A43}" type="presParOf" srcId="{E1AB8619-EFEC-4116-AE7A-F3DC93981D5E}" destId="{648EE4FF-8187-422F-8101-9456E7AFA78A}" srcOrd="3" destOrd="0" presId="urn:microsoft.com/office/officeart/2018/5/layout/IconCircleLabelList"/>
    <dgm:cxn modelId="{FD108393-F9D8-44DA-ACCE-B30AE25A6661}" type="presParOf" srcId="{A08D7CED-C6CD-4B57-9228-F2F91EDDCD3E}" destId="{49F0D17A-38EC-4BD3-92CE-BEB1C85068E6}" srcOrd="1" destOrd="0" presId="urn:microsoft.com/office/officeart/2018/5/layout/IconCircleLabelList"/>
    <dgm:cxn modelId="{D418E10C-5A5D-4648-90D5-FEEC59C6ECA0}" type="presParOf" srcId="{A08D7CED-C6CD-4B57-9228-F2F91EDDCD3E}" destId="{A6F1A3AF-EEDB-4B51-BA58-55C77ADD5B54}" srcOrd="2" destOrd="0" presId="urn:microsoft.com/office/officeart/2018/5/layout/IconCircleLabelList"/>
    <dgm:cxn modelId="{0C93605D-0FA7-44F6-BFE5-601499A9BBB1}" type="presParOf" srcId="{A6F1A3AF-EEDB-4B51-BA58-55C77ADD5B54}" destId="{D100488D-0734-4CC4-B01B-225D823EB3F4}" srcOrd="0" destOrd="0" presId="urn:microsoft.com/office/officeart/2018/5/layout/IconCircleLabelList"/>
    <dgm:cxn modelId="{0F26B6C1-B6BC-4957-9E78-8A7C557BDACC}" type="presParOf" srcId="{A6F1A3AF-EEDB-4B51-BA58-55C77ADD5B54}" destId="{E522BF29-4A12-4071-98EE-1FAA23F9AE7B}" srcOrd="1" destOrd="0" presId="urn:microsoft.com/office/officeart/2018/5/layout/IconCircleLabelList"/>
    <dgm:cxn modelId="{A0DF126F-72D5-4E42-966A-F5968FF42853}" type="presParOf" srcId="{A6F1A3AF-EEDB-4B51-BA58-55C77ADD5B54}" destId="{6649EAD4-69D0-4C88-A74D-64B7F13ED4EA}" srcOrd="2" destOrd="0" presId="urn:microsoft.com/office/officeart/2018/5/layout/IconCircleLabelList"/>
    <dgm:cxn modelId="{0757337C-9DB6-491D-BE81-DB8E0F465D22}" type="presParOf" srcId="{A6F1A3AF-EEDB-4B51-BA58-55C77ADD5B54}" destId="{A8C49972-BD81-4E3E-8C0B-00882F588D83}" srcOrd="3" destOrd="0" presId="urn:microsoft.com/office/officeart/2018/5/layout/IconCircleLabelList"/>
    <dgm:cxn modelId="{D6065610-354D-41EB-AF6A-0FF5908C8991}" type="presParOf" srcId="{A08D7CED-C6CD-4B57-9228-F2F91EDDCD3E}" destId="{BCCD4B23-4EDB-4107-8A99-DC1D0BD0F973}" srcOrd="3" destOrd="0" presId="urn:microsoft.com/office/officeart/2018/5/layout/IconCircleLabelList"/>
    <dgm:cxn modelId="{D373B74D-F5C2-474B-8645-94096F1CB577}" type="presParOf" srcId="{A08D7CED-C6CD-4B57-9228-F2F91EDDCD3E}" destId="{46E866DC-759D-4BFB-A870-E2CDDB6B0394}" srcOrd="4" destOrd="0" presId="urn:microsoft.com/office/officeart/2018/5/layout/IconCircleLabelList"/>
    <dgm:cxn modelId="{3C346E1A-52E7-49A8-B184-4472EDCC7C2E}" type="presParOf" srcId="{46E866DC-759D-4BFB-A870-E2CDDB6B0394}" destId="{993549C3-B3AD-407F-A4F7-8ACCDE9AB582}" srcOrd="0" destOrd="0" presId="urn:microsoft.com/office/officeart/2018/5/layout/IconCircleLabelList"/>
    <dgm:cxn modelId="{867A3AA3-C1DA-4D2E-BC16-03305B63C833}" type="presParOf" srcId="{46E866DC-759D-4BFB-A870-E2CDDB6B0394}" destId="{A329F2D1-4B6A-40A6-9A47-D4FA49FE003A}" srcOrd="1" destOrd="0" presId="urn:microsoft.com/office/officeart/2018/5/layout/IconCircleLabelList"/>
    <dgm:cxn modelId="{C27DF829-8E8C-43DF-9105-515A54BD649C}" type="presParOf" srcId="{46E866DC-759D-4BFB-A870-E2CDDB6B0394}" destId="{A79B8C44-7C21-48DF-B7BA-823A1A688597}" srcOrd="2" destOrd="0" presId="urn:microsoft.com/office/officeart/2018/5/layout/IconCircleLabelList"/>
    <dgm:cxn modelId="{A2CF21BA-B1BA-4ABF-8013-A9F9F7CCEA05}" type="presParOf" srcId="{46E866DC-759D-4BFB-A870-E2CDDB6B0394}" destId="{038E8501-5C11-45BE-894E-6D497AAB6BA1}" srcOrd="3" destOrd="0" presId="urn:microsoft.com/office/officeart/2018/5/layout/IconCircleLabelList"/>
    <dgm:cxn modelId="{737488EC-EAC2-42CC-A135-361DAABCF487}" type="presParOf" srcId="{A08D7CED-C6CD-4B57-9228-F2F91EDDCD3E}" destId="{2B1D40A8-3237-40D3-9BB5-5E12688158CF}" srcOrd="5" destOrd="0" presId="urn:microsoft.com/office/officeart/2018/5/layout/IconCircleLabelList"/>
    <dgm:cxn modelId="{52E29160-593F-46F0-AE3C-91EC5DCDC5A1}" type="presParOf" srcId="{A08D7CED-C6CD-4B57-9228-F2F91EDDCD3E}" destId="{D92DED03-C842-42C0-834E-781E81AD9B39}" srcOrd="6" destOrd="0" presId="urn:microsoft.com/office/officeart/2018/5/layout/IconCircleLabelList"/>
    <dgm:cxn modelId="{35675ACC-1DB8-4648-8D2E-161B614E56B0}" type="presParOf" srcId="{D92DED03-C842-42C0-834E-781E81AD9B39}" destId="{037D1C95-FBDE-4269-931E-7885476C5881}" srcOrd="0" destOrd="0" presId="urn:microsoft.com/office/officeart/2018/5/layout/IconCircleLabelList"/>
    <dgm:cxn modelId="{76AA2A53-7AE2-4183-90BB-BAB7FBD2C3AE}" type="presParOf" srcId="{D92DED03-C842-42C0-834E-781E81AD9B39}" destId="{B214AE19-DBAC-412A-9B78-DE747A0B38D4}" srcOrd="1" destOrd="0" presId="urn:microsoft.com/office/officeart/2018/5/layout/IconCircleLabelList"/>
    <dgm:cxn modelId="{18982B38-40E4-45E4-8F17-549848D4F0CA}" type="presParOf" srcId="{D92DED03-C842-42C0-834E-781E81AD9B39}" destId="{96AB0253-AD5B-4630-ABAF-FAB3D4F99CFA}" srcOrd="2" destOrd="0" presId="urn:microsoft.com/office/officeart/2018/5/layout/IconCircleLabelList"/>
    <dgm:cxn modelId="{1CE09865-D7B2-4718-8595-5956A3306850}" type="presParOf" srcId="{D92DED03-C842-42C0-834E-781E81AD9B39}" destId="{B88D84FD-DB7C-4BC4-B91B-95E6C03765B1}" srcOrd="3" destOrd="0" presId="urn:microsoft.com/office/officeart/2018/5/layout/IconCircleLabelList"/>
    <dgm:cxn modelId="{20CAC480-06D2-4F63-B102-35C93107F9FB}" type="presParOf" srcId="{A08D7CED-C6CD-4B57-9228-F2F91EDDCD3E}" destId="{AF84BD25-B405-46DB-AF90-3347DE8163D0}" srcOrd="7" destOrd="0" presId="urn:microsoft.com/office/officeart/2018/5/layout/IconCircleLabelList"/>
    <dgm:cxn modelId="{5A6600E0-5DF4-4D55-9E2C-261A53B8D4CB}" type="presParOf" srcId="{A08D7CED-C6CD-4B57-9228-F2F91EDDCD3E}" destId="{F7428BE3-E96B-48C6-A6CE-2A7EAE7EE36B}" srcOrd="8" destOrd="0" presId="urn:microsoft.com/office/officeart/2018/5/layout/IconCircleLabelList"/>
    <dgm:cxn modelId="{6A98785D-971A-4B4C-9495-5989F0FEEAB1}" type="presParOf" srcId="{F7428BE3-E96B-48C6-A6CE-2A7EAE7EE36B}" destId="{7148ACCB-BEC1-48AB-AF9B-2D8B476C6623}" srcOrd="0" destOrd="0" presId="urn:microsoft.com/office/officeart/2018/5/layout/IconCircleLabelList"/>
    <dgm:cxn modelId="{539C4DD7-3E12-492F-A64A-1BDBE5EB94CF}" type="presParOf" srcId="{F7428BE3-E96B-48C6-A6CE-2A7EAE7EE36B}" destId="{FF8AACDC-D041-4388-9DBD-651EE2448966}" srcOrd="1" destOrd="0" presId="urn:microsoft.com/office/officeart/2018/5/layout/IconCircleLabelList"/>
    <dgm:cxn modelId="{88C0B9B9-4AB1-4E62-B3F3-78436FC110BA}" type="presParOf" srcId="{F7428BE3-E96B-48C6-A6CE-2A7EAE7EE36B}" destId="{DD6AF93E-BF32-4EAB-A9FE-9292A6BCA83F}" srcOrd="2" destOrd="0" presId="urn:microsoft.com/office/officeart/2018/5/layout/IconCircleLabelList"/>
    <dgm:cxn modelId="{05B5C2D9-77D9-4A6A-A73B-328285617FEB}" type="presParOf" srcId="{F7428BE3-E96B-48C6-A6CE-2A7EAE7EE36B}" destId="{06FAE524-9B83-47F9-B10C-F10BA1E510DD}" srcOrd="3" destOrd="0" presId="urn:microsoft.com/office/officeart/2018/5/layout/IconCircleLabelList"/>
    <dgm:cxn modelId="{1FE02B04-C623-42A1-A209-93DC90767FAA}" type="presParOf" srcId="{A08D7CED-C6CD-4B57-9228-F2F91EDDCD3E}" destId="{F715A1E0-DF99-491D-9521-1061AD7DBE32}" srcOrd="9" destOrd="0" presId="urn:microsoft.com/office/officeart/2018/5/layout/IconCircleLabelList"/>
    <dgm:cxn modelId="{60404447-FD5D-4CA4-9A3C-6D461208D10F}" type="presParOf" srcId="{A08D7CED-C6CD-4B57-9228-F2F91EDDCD3E}" destId="{5185F370-FB6E-487B-9017-189AE0DE6B02}" srcOrd="10" destOrd="0" presId="urn:microsoft.com/office/officeart/2018/5/layout/IconCircleLabelList"/>
    <dgm:cxn modelId="{31EDC4D5-5EA9-4A07-B99C-E689FD461D0B}" type="presParOf" srcId="{5185F370-FB6E-487B-9017-189AE0DE6B02}" destId="{D2FBA72E-4EF9-490B-8217-568D8D9FFF4D}" srcOrd="0" destOrd="0" presId="urn:microsoft.com/office/officeart/2018/5/layout/IconCircleLabelList"/>
    <dgm:cxn modelId="{D639E0B1-51C2-4B6B-B2B0-2DF3007FFB82}" type="presParOf" srcId="{5185F370-FB6E-487B-9017-189AE0DE6B02}" destId="{16B30FD7-D2ED-4A4D-9DCC-A80F8C222546}" srcOrd="1" destOrd="0" presId="urn:microsoft.com/office/officeart/2018/5/layout/IconCircleLabelList"/>
    <dgm:cxn modelId="{E6BE54E9-BD61-40AE-8E54-2262AA6518E1}" type="presParOf" srcId="{5185F370-FB6E-487B-9017-189AE0DE6B02}" destId="{07C9AB20-D79B-4B1E-BBF8-D2741F38EC40}" srcOrd="2" destOrd="0" presId="urn:microsoft.com/office/officeart/2018/5/layout/IconCircleLabelList"/>
    <dgm:cxn modelId="{6CAA391D-F033-477F-A6F5-81CF806E937C}" type="presParOf" srcId="{5185F370-FB6E-487B-9017-189AE0DE6B02}" destId="{310164E6-E8E1-4AB5-B8AA-46EFCD72E5D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14F086-BE54-496F-93C6-94D2876E999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4BDA4E4-3457-4AC7-A138-94807A529E0B}">
      <dgm:prSet/>
      <dgm:spPr/>
      <dgm:t>
        <a:bodyPr/>
        <a:lstStyle/>
        <a:p>
          <a:r>
            <a:rPr lang="es-AR"/>
            <a:t>Si bien hay contaminación ambiental por el uso de transporte particular en NY, se puede continuar analizando en las zonas que tengan menor impacto contaminante y ofrecerle al cliente operar ahí.</a:t>
          </a:r>
          <a:endParaRPr lang="en-US"/>
        </a:p>
      </dgm:t>
    </dgm:pt>
    <dgm:pt modelId="{08EA535B-6DE9-4904-B735-9E9CC91483BA}" type="parTrans" cxnId="{CD5DB318-A627-4C0A-BB01-31BAE58474CE}">
      <dgm:prSet/>
      <dgm:spPr/>
      <dgm:t>
        <a:bodyPr/>
        <a:lstStyle/>
        <a:p>
          <a:endParaRPr lang="en-US"/>
        </a:p>
      </dgm:t>
    </dgm:pt>
    <dgm:pt modelId="{C424E418-BF63-42DC-B0C5-A268C5B806B4}" type="sibTrans" cxnId="{CD5DB318-A627-4C0A-BB01-31BAE58474CE}">
      <dgm:prSet/>
      <dgm:spPr/>
      <dgm:t>
        <a:bodyPr/>
        <a:lstStyle/>
        <a:p>
          <a:endParaRPr lang="en-US"/>
        </a:p>
      </dgm:t>
    </dgm:pt>
    <dgm:pt modelId="{55CE3E20-F1A9-41C8-8C15-A754CE0C5250}">
      <dgm:prSet/>
      <dgm:spPr/>
      <dgm:t>
        <a:bodyPr/>
        <a:lstStyle/>
        <a:p>
          <a:r>
            <a:rPr lang="es-AR"/>
            <a:t>Se propone analizar el ingreso de transporte particular que no expulse tanta combustión de gases y sonidos, como por ejemplo eléctricos, como otra alternativa para avanzar con la inversión.</a:t>
          </a:r>
          <a:endParaRPr lang="en-US"/>
        </a:p>
      </dgm:t>
    </dgm:pt>
    <dgm:pt modelId="{5EE4EA99-04CA-4104-88DC-57BF18CE0A5B}" type="parTrans" cxnId="{8672F559-00B3-4E25-B45C-38E940D1E815}">
      <dgm:prSet/>
      <dgm:spPr/>
      <dgm:t>
        <a:bodyPr/>
        <a:lstStyle/>
        <a:p>
          <a:endParaRPr lang="en-US"/>
        </a:p>
      </dgm:t>
    </dgm:pt>
    <dgm:pt modelId="{3E86292E-5F7C-4AC8-9D69-CC58CDD6CE62}" type="sibTrans" cxnId="{8672F559-00B3-4E25-B45C-38E940D1E815}">
      <dgm:prSet/>
      <dgm:spPr/>
      <dgm:t>
        <a:bodyPr/>
        <a:lstStyle/>
        <a:p>
          <a:endParaRPr lang="en-US"/>
        </a:p>
      </dgm:t>
    </dgm:pt>
    <dgm:pt modelId="{F5467E92-B88D-4A0D-9F21-43279425354E}">
      <dgm:prSet/>
      <dgm:spPr/>
      <dgm:t>
        <a:bodyPr/>
        <a:lstStyle/>
        <a:p>
          <a:r>
            <a:rPr lang="es-AR"/>
            <a:t>Podemos afirmar que es un negocio rentable en las zonas donde opera nuestro cliente: Queens y Manhattan principalmente.</a:t>
          </a:r>
          <a:endParaRPr lang="en-US"/>
        </a:p>
      </dgm:t>
    </dgm:pt>
    <dgm:pt modelId="{0D7A3F2D-B114-4F0A-B6DC-60F0E7663709}" type="parTrans" cxnId="{0FE88C16-6046-4FDD-B99E-979A1F049460}">
      <dgm:prSet/>
      <dgm:spPr/>
      <dgm:t>
        <a:bodyPr/>
        <a:lstStyle/>
        <a:p>
          <a:endParaRPr lang="en-US"/>
        </a:p>
      </dgm:t>
    </dgm:pt>
    <dgm:pt modelId="{9A4D5414-E67E-4E1E-809B-A70FD73A28EC}" type="sibTrans" cxnId="{0FE88C16-6046-4FDD-B99E-979A1F049460}">
      <dgm:prSet/>
      <dgm:spPr/>
      <dgm:t>
        <a:bodyPr/>
        <a:lstStyle/>
        <a:p>
          <a:endParaRPr lang="en-US"/>
        </a:p>
      </dgm:t>
    </dgm:pt>
    <dgm:pt modelId="{217B43C9-030D-497A-8587-57149D060438}">
      <dgm:prSet/>
      <dgm:spPr/>
      <dgm:t>
        <a:bodyPr/>
        <a:lstStyle/>
        <a:p>
          <a:r>
            <a:rPr lang="es-AR"/>
            <a:t>Se ofrece a nuestro cliente la continuidad del análisis para ver si hay otros medios que operen en NY además de los taxis, para hacer una comparación y verificar si es un motivo de disminución de viajes tanto en horario pico como en precios. Esto permitirá evaluar la inversión del medio elegido de transporte para invertir.</a:t>
          </a:r>
          <a:endParaRPr lang="en-US"/>
        </a:p>
      </dgm:t>
    </dgm:pt>
    <dgm:pt modelId="{424B3A7D-92B1-4904-BA21-D295FEFD012A}" type="parTrans" cxnId="{90006D64-2667-4DA4-9A99-A091CB984465}">
      <dgm:prSet/>
      <dgm:spPr/>
      <dgm:t>
        <a:bodyPr/>
        <a:lstStyle/>
        <a:p>
          <a:endParaRPr lang="en-US"/>
        </a:p>
      </dgm:t>
    </dgm:pt>
    <dgm:pt modelId="{4F2FD6D7-3C57-4FB0-A1EA-E38BCBC2FD4A}" type="sibTrans" cxnId="{90006D64-2667-4DA4-9A99-A091CB984465}">
      <dgm:prSet/>
      <dgm:spPr/>
      <dgm:t>
        <a:bodyPr/>
        <a:lstStyle/>
        <a:p>
          <a:endParaRPr lang="en-US"/>
        </a:p>
      </dgm:t>
    </dgm:pt>
    <dgm:pt modelId="{9050F7E6-872B-42D9-B7FB-F6FC0DAC5651}" type="pres">
      <dgm:prSet presAssocID="{AB14F086-BE54-496F-93C6-94D2876E9993}" presName="root" presStyleCnt="0">
        <dgm:presLayoutVars>
          <dgm:dir/>
          <dgm:resizeHandles val="exact"/>
        </dgm:presLayoutVars>
      </dgm:prSet>
      <dgm:spPr/>
    </dgm:pt>
    <dgm:pt modelId="{023A2CFD-63BC-4D7B-9978-994EB562689A}" type="pres">
      <dgm:prSet presAssocID="{24BDA4E4-3457-4AC7-A138-94807A529E0B}" presName="compNode" presStyleCnt="0"/>
      <dgm:spPr/>
    </dgm:pt>
    <dgm:pt modelId="{46A39978-7DDE-4FA4-A3F0-E7781D6E7CD6}" type="pres">
      <dgm:prSet presAssocID="{24BDA4E4-3457-4AC7-A138-94807A529E0B}" presName="bgRect" presStyleLbl="bgShp" presStyleIdx="0" presStyleCnt="4"/>
      <dgm:spPr/>
    </dgm:pt>
    <dgm:pt modelId="{B05FEAAE-0EC8-4656-B7B7-2895D9A78386}" type="pres">
      <dgm:prSet presAssocID="{24BDA4E4-3457-4AC7-A138-94807A529E0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verificación"/>
        </a:ext>
      </dgm:extLst>
    </dgm:pt>
    <dgm:pt modelId="{402B4E8A-1922-4353-A814-C6BBB83AA5D8}" type="pres">
      <dgm:prSet presAssocID="{24BDA4E4-3457-4AC7-A138-94807A529E0B}" presName="spaceRect" presStyleCnt="0"/>
      <dgm:spPr/>
    </dgm:pt>
    <dgm:pt modelId="{254CAC55-4B3C-48E0-9185-A064FE47819E}" type="pres">
      <dgm:prSet presAssocID="{24BDA4E4-3457-4AC7-A138-94807A529E0B}" presName="parTx" presStyleLbl="revTx" presStyleIdx="0" presStyleCnt="4">
        <dgm:presLayoutVars>
          <dgm:chMax val="0"/>
          <dgm:chPref val="0"/>
        </dgm:presLayoutVars>
      </dgm:prSet>
      <dgm:spPr/>
    </dgm:pt>
    <dgm:pt modelId="{17B322EB-21B2-4B71-857D-2DDEC8180590}" type="pres">
      <dgm:prSet presAssocID="{C424E418-BF63-42DC-B0C5-A268C5B806B4}" presName="sibTrans" presStyleCnt="0"/>
      <dgm:spPr/>
    </dgm:pt>
    <dgm:pt modelId="{71D38E72-00BB-4E22-9634-C828115ABD62}" type="pres">
      <dgm:prSet presAssocID="{55CE3E20-F1A9-41C8-8C15-A754CE0C5250}" presName="compNode" presStyleCnt="0"/>
      <dgm:spPr/>
    </dgm:pt>
    <dgm:pt modelId="{6FE4A745-D097-49C0-A7EC-94E82A9F1DCC}" type="pres">
      <dgm:prSet presAssocID="{55CE3E20-F1A9-41C8-8C15-A754CE0C5250}" presName="bgRect" presStyleLbl="bgShp" presStyleIdx="1" presStyleCnt="4"/>
      <dgm:spPr/>
    </dgm:pt>
    <dgm:pt modelId="{E058E0EB-7C99-479C-A9D2-F942DAC63C62}" type="pres">
      <dgm:prSet presAssocID="{55CE3E20-F1A9-41C8-8C15-A754CE0C525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scúter"/>
        </a:ext>
      </dgm:extLst>
    </dgm:pt>
    <dgm:pt modelId="{76E6DFB4-38A6-408B-8E39-BCD04BC53DCA}" type="pres">
      <dgm:prSet presAssocID="{55CE3E20-F1A9-41C8-8C15-A754CE0C5250}" presName="spaceRect" presStyleCnt="0"/>
      <dgm:spPr/>
    </dgm:pt>
    <dgm:pt modelId="{5B75993A-19E1-468A-A79B-73CDB33C4DFF}" type="pres">
      <dgm:prSet presAssocID="{55CE3E20-F1A9-41C8-8C15-A754CE0C5250}" presName="parTx" presStyleLbl="revTx" presStyleIdx="1" presStyleCnt="4">
        <dgm:presLayoutVars>
          <dgm:chMax val="0"/>
          <dgm:chPref val="0"/>
        </dgm:presLayoutVars>
      </dgm:prSet>
      <dgm:spPr/>
    </dgm:pt>
    <dgm:pt modelId="{4D2FC6D5-C19E-49BE-B268-26FB00F606EE}" type="pres">
      <dgm:prSet presAssocID="{3E86292E-5F7C-4AC8-9D69-CC58CDD6CE62}" presName="sibTrans" presStyleCnt="0"/>
      <dgm:spPr/>
    </dgm:pt>
    <dgm:pt modelId="{28171FD1-BE69-4DCA-B50F-ACDD856B5C0E}" type="pres">
      <dgm:prSet presAssocID="{F5467E92-B88D-4A0D-9F21-43279425354E}" presName="compNode" presStyleCnt="0"/>
      <dgm:spPr/>
    </dgm:pt>
    <dgm:pt modelId="{3ADEC43D-ED89-4157-B6F8-76F1F6BBB758}" type="pres">
      <dgm:prSet presAssocID="{F5467E92-B88D-4A0D-9F21-43279425354E}" presName="bgRect" presStyleLbl="bgShp" presStyleIdx="2" presStyleCnt="4"/>
      <dgm:spPr/>
    </dgm:pt>
    <dgm:pt modelId="{C4AFAD20-14AC-4AFB-8BD4-4A4F373E372B}" type="pres">
      <dgm:prSet presAssocID="{F5467E92-B88D-4A0D-9F21-4327942535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cador"/>
        </a:ext>
      </dgm:extLst>
    </dgm:pt>
    <dgm:pt modelId="{D4CA12EB-F4D6-434E-B5E0-1413C0E68232}" type="pres">
      <dgm:prSet presAssocID="{F5467E92-B88D-4A0D-9F21-43279425354E}" presName="spaceRect" presStyleCnt="0"/>
      <dgm:spPr/>
    </dgm:pt>
    <dgm:pt modelId="{F85FE7EB-0F26-441C-9A1A-91EC2E10C30C}" type="pres">
      <dgm:prSet presAssocID="{F5467E92-B88D-4A0D-9F21-43279425354E}" presName="parTx" presStyleLbl="revTx" presStyleIdx="2" presStyleCnt="4">
        <dgm:presLayoutVars>
          <dgm:chMax val="0"/>
          <dgm:chPref val="0"/>
        </dgm:presLayoutVars>
      </dgm:prSet>
      <dgm:spPr/>
    </dgm:pt>
    <dgm:pt modelId="{43C9D739-369F-4E83-951D-6B19999C4B3D}" type="pres">
      <dgm:prSet presAssocID="{9A4D5414-E67E-4E1E-809B-A70FD73A28EC}" presName="sibTrans" presStyleCnt="0"/>
      <dgm:spPr/>
    </dgm:pt>
    <dgm:pt modelId="{BAFD8731-403B-406F-B496-4742C83E2E75}" type="pres">
      <dgm:prSet presAssocID="{217B43C9-030D-497A-8587-57149D060438}" presName="compNode" presStyleCnt="0"/>
      <dgm:spPr/>
    </dgm:pt>
    <dgm:pt modelId="{D77CAE5B-D6E5-4E1B-84BC-9D1DA6F04C87}" type="pres">
      <dgm:prSet presAssocID="{217B43C9-030D-497A-8587-57149D060438}" presName="bgRect" presStyleLbl="bgShp" presStyleIdx="3" presStyleCnt="4"/>
      <dgm:spPr/>
    </dgm:pt>
    <dgm:pt modelId="{AE997E2F-394D-4A0E-9AA1-38183F043C5E}" type="pres">
      <dgm:prSet presAssocID="{217B43C9-030D-497A-8587-57149D0604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A53FE3C3-D0F5-4D07-B3FB-F07C0DDB03D2}" type="pres">
      <dgm:prSet presAssocID="{217B43C9-030D-497A-8587-57149D060438}" presName="spaceRect" presStyleCnt="0"/>
      <dgm:spPr/>
    </dgm:pt>
    <dgm:pt modelId="{9A4D0F2E-201C-4B1E-988E-008C09567F7C}" type="pres">
      <dgm:prSet presAssocID="{217B43C9-030D-497A-8587-57149D060438}" presName="parTx" presStyleLbl="revTx" presStyleIdx="3" presStyleCnt="4">
        <dgm:presLayoutVars>
          <dgm:chMax val="0"/>
          <dgm:chPref val="0"/>
        </dgm:presLayoutVars>
      </dgm:prSet>
      <dgm:spPr/>
    </dgm:pt>
  </dgm:ptLst>
  <dgm:cxnLst>
    <dgm:cxn modelId="{0FE88C16-6046-4FDD-B99E-979A1F049460}" srcId="{AB14F086-BE54-496F-93C6-94D2876E9993}" destId="{F5467E92-B88D-4A0D-9F21-43279425354E}" srcOrd="2" destOrd="0" parTransId="{0D7A3F2D-B114-4F0A-B6DC-60F0E7663709}" sibTransId="{9A4D5414-E67E-4E1E-809B-A70FD73A28EC}"/>
    <dgm:cxn modelId="{CD5DB318-A627-4C0A-BB01-31BAE58474CE}" srcId="{AB14F086-BE54-496F-93C6-94D2876E9993}" destId="{24BDA4E4-3457-4AC7-A138-94807A529E0B}" srcOrd="0" destOrd="0" parTransId="{08EA535B-6DE9-4904-B735-9E9CC91483BA}" sibTransId="{C424E418-BF63-42DC-B0C5-A268C5B806B4}"/>
    <dgm:cxn modelId="{90006D64-2667-4DA4-9A99-A091CB984465}" srcId="{AB14F086-BE54-496F-93C6-94D2876E9993}" destId="{217B43C9-030D-497A-8587-57149D060438}" srcOrd="3" destOrd="0" parTransId="{424B3A7D-92B1-4904-BA21-D295FEFD012A}" sibTransId="{4F2FD6D7-3C57-4FB0-A1EA-E38BCBC2FD4A}"/>
    <dgm:cxn modelId="{DAB0C06C-9E76-421D-9603-BA206E731384}" type="presOf" srcId="{F5467E92-B88D-4A0D-9F21-43279425354E}" destId="{F85FE7EB-0F26-441C-9A1A-91EC2E10C30C}" srcOrd="0" destOrd="0" presId="urn:microsoft.com/office/officeart/2018/2/layout/IconVerticalSolidList"/>
    <dgm:cxn modelId="{8672F559-00B3-4E25-B45C-38E940D1E815}" srcId="{AB14F086-BE54-496F-93C6-94D2876E9993}" destId="{55CE3E20-F1A9-41C8-8C15-A754CE0C5250}" srcOrd="1" destOrd="0" parTransId="{5EE4EA99-04CA-4104-88DC-57BF18CE0A5B}" sibTransId="{3E86292E-5F7C-4AC8-9D69-CC58CDD6CE62}"/>
    <dgm:cxn modelId="{6B6948B3-4C08-4524-B904-EAA08351F7AB}" type="presOf" srcId="{AB14F086-BE54-496F-93C6-94D2876E9993}" destId="{9050F7E6-872B-42D9-B7FB-F6FC0DAC5651}" srcOrd="0" destOrd="0" presId="urn:microsoft.com/office/officeart/2018/2/layout/IconVerticalSolidList"/>
    <dgm:cxn modelId="{84331FC9-8807-4208-986D-67F101A225E9}" type="presOf" srcId="{55CE3E20-F1A9-41C8-8C15-A754CE0C5250}" destId="{5B75993A-19E1-468A-A79B-73CDB33C4DFF}" srcOrd="0" destOrd="0" presId="urn:microsoft.com/office/officeart/2018/2/layout/IconVerticalSolidList"/>
    <dgm:cxn modelId="{AA997BCE-2A74-4444-BB03-3FD2E5B60B39}" type="presOf" srcId="{24BDA4E4-3457-4AC7-A138-94807A529E0B}" destId="{254CAC55-4B3C-48E0-9185-A064FE47819E}" srcOrd="0" destOrd="0" presId="urn:microsoft.com/office/officeart/2018/2/layout/IconVerticalSolidList"/>
    <dgm:cxn modelId="{8C2D85D8-93A5-4076-AE54-EE0FD4EA03CF}" type="presOf" srcId="{217B43C9-030D-497A-8587-57149D060438}" destId="{9A4D0F2E-201C-4B1E-988E-008C09567F7C}" srcOrd="0" destOrd="0" presId="urn:microsoft.com/office/officeart/2018/2/layout/IconVerticalSolidList"/>
    <dgm:cxn modelId="{DE878DB7-E83D-46BA-B056-6DD807563426}" type="presParOf" srcId="{9050F7E6-872B-42D9-B7FB-F6FC0DAC5651}" destId="{023A2CFD-63BC-4D7B-9978-994EB562689A}" srcOrd="0" destOrd="0" presId="urn:microsoft.com/office/officeart/2018/2/layout/IconVerticalSolidList"/>
    <dgm:cxn modelId="{6B28DB8F-A6B2-4D6B-911C-41220B25C9C3}" type="presParOf" srcId="{023A2CFD-63BC-4D7B-9978-994EB562689A}" destId="{46A39978-7DDE-4FA4-A3F0-E7781D6E7CD6}" srcOrd="0" destOrd="0" presId="urn:microsoft.com/office/officeart/2018/2/layout/IconVerticalSolidList"/>
    <dgm:cxn modelId="{90F7F0D8-C564-4C41-B534-D34629B6AC84}" type="presParOf" srcId="{023A2CFD-63BC-4D7B-9978-994EB562689A}" destId="{B05FEAAE-0EC8-4656-B7B7-2895D9A78386}" srcOrd="1" destOrd="0" presId="urn:microsoft.com/office/officeart/2018/2/layout/IconVerticalSolidList"/>
    <dgm:cxn modelId="{C6F891D4-745B-432A-A43D-2393F15D0B17}" type="presParOf" srcId="{023A2CFD-63BC-4D7B-9978-994EB562689A}" destId="{402B4E8A-1922-4353-A814-C6BBB83AA5D8}" srcOrd="2" destOrd="0" presId="urn:microsoft.com/office/officeart/2018/2/layout/IconVerticalSolidList"/>
    <dgm:cxn modelId="{1A2B6D12-7739-442B-9E31-85DB1AA05940}" type="presParOf" srcId="{023A2CFD-63BC-4D7B-9978-994EB562689A}" destId="{254CAC55-4B3C-48E0-9185-A064FE47819E}" srcOrd="3" destOrd="0" presId="urn:microsoft.com/office/officeart/2018/2/layout/IconVerticalSolidList"/>
    <dgm:cxn modelId="{29B7128B-FCB6-468D-B8A2-069993690C0A}" type="presParOf" srcId="{9050F7E6-872B-42D9-B7FB-F6FC0DAC5651}" destId="{17B322EB-21B2-4B71-857D-2DDEC8180590}" srcOrd="1" destOrd="0" presId="urn:microsoft.com/office/officeart/2018/2/layout/IconVerticalSolidList"/>
    <dgm:cxn modelId="{130EDC61-42D2-47F2-B111-F47AAFF8EC0D}" type="presParOf" srcId="{9050F7E6-872B-42D9-B7FB-F6FC0DAC5651}" destId="{71D38E72-00BB-4E22-9634-C828115ABD62}" srcOrd="2" destOrd="0" presId="urn:microsoft.com/office/officeart/2018/2/layout/IconVerticalSolidList"/>
    <dgm:cxn modelId="{72483A6C-701A-4745-B223-DD701208CBFD}" type="presParOf" srcId="{71D38E72-00BB-4E22-9634-C828115ABD62}" destId="{6FE4A745-D097-49C0-A7EC-94E82A9F1DCC}" srcOrd="0" destOrd="0" presId="urn:microsoft.com/office/officeart/2018/2/layout/IconVerticalSolidList"/>
    <dgm:cxn modelId="{B35EDE69-5FF3-4056-831B-AE177CB15C6E}" type="presParOf" srcId="{71D38E72-00BB-4E22-9634-C828115ABD62}" destId="{E058E0EB-7C99-479C-A9D2-F942DAC63C62}" srcOrd="1" destOrd="0" presId="urn:microsoft.com/office/officeart/2018/2/layout/IconVerticalSolidList"/>
    <dgm:cxn modelId="{74324D75-3439-48E2-A69D-70D176C89543}" type="presParOf" srcId="{71D38E72-00BB-4E22-9634-C828115ABD62}" destId="{76E6DFB4-38A6-408B-8E39-BCD04BC53DCA}" srcOrd="2" destOrd="0" presId="urn:microsoft.com/office/officeart/2018/2/layout/IconVerticalSolidList"/>
    <dgm:cxn modelId="{3350C441-C7F8-412A-A02E-49BC8261DAF8}" type="presParOf" srcId="{71D38E72-00BB-4E22-9634-C828115ABD62}" destId="{5B75993A-19E1-468A-A79B-73CDB33C4DFF}" srcOrd="3" destOrd="0" presId="urn:microsoft.com/office/officeart/2018/2/layout/IconVerticalSolidList"/>
    <dgm:cxn modelId="{7D859BA6-8F56-4F2E-8075-87BFCD83EBC6}" type="presParOf" srcId="{9050F7E6-872B-42D9-B7FB-F6FC0DAC5651}" destId="{4D2FC6D5-C19E-49BE-B268-26FB00F606EE}" srcOrd="3" destOrd="0" presId="urn:microsoft.com/office/officeart/2018/2/layout/IconVerticalSolidList"/>
    <dgm:cxn modelId="{61A7C36D-6E86-4595-95EE-293C6A80EFD0}" type="presParOf" srcId="{9050F7E6-872B-42D9-B7FB-F6FC0DAC5651}" destId="{28171FD1-BE69-4DCA-B50F-ACDD856B5C0E}" srcOrd="4" destOrd="0" presId="urn:microsoft.com/office/officeart/2018/2/layout/IconVerticalSolidList"/>
    <dgm:cxn modelId="{95704B22-9E82-436D-BF05-2FED81822552}" type="presParOf" srcId="{28171FD1-BE69-4DCA-B50F-ACDD856B5C0E}" destId="{3ADEC43D-ED89-4157-B6F8-76F1F6BBB758}" srcOrd="0" destOrd="0" presId="urn:microsoft.com/office/officeart/2018/2/layout/IconVerticalSolidList"/>
    <dgm:cxn modelId="{E33DCBE7-26B8-491D-8C03-63F64BAC3427}" type="presParOf" srcId="{28171FD1-BE69-4DCA-B50F-ACDD856B5C0E}" destId="{C4AFAD20-14AC-4AFB-8BD4-4A4F373E372B}" srcOrd="1" destOrd="0" presId="urn:microsoft.com/office/officeart/2018/2/layout/IconVerticalSolidList"/>
    <dgm:cxn modelId="{70BC08EF-606B-418D-BA9B-1079B80B3D25}" type="presParOf" srcId="{28171FD1-BE69-4DCA-B50F-ACDD856B5C0E}" destId="{D4CA12EB-F4D6-434E-B5E0-1413C0E68232}" srcOrd="2" destOrd="0" presId="urn:microsoft.com/office/officeart/2018/2/layout/IconVerticalSolidList"/>
    <dgm:cxn modelId="{6F04471C-8711-4868-BD7E-74F4E25E7D97}" type="presParOf" srcId="{28171FD1-BE69-4DCA-B50F-ACDD856B5C0E}" destId="{F85FE7EB-0F26-441C-9A1A-91EC2E10C30C}" srcOrd="3" destOrd="0" presId="urn:microsoft.com/office/officeart/2018/2/layout/IconVerticalSolidList"/>
    <dgm:cxn modelId="{5CC71CC5-0887-4739-81B8-4677CE5A2735}" type="presParOf" srcId="{9050F7E6-872B-42D9-B7FB-F6FC0DAC5651}" destId="{43C9D739-369F-4E83-951D-6B19999C4B3D}" srcOrd="5" destOrd="0" presId="urn:microsoft.com/office/officeart/2018/2/layout/IconVerticalSolidList"/>
    <dgm:cxn modelId="{87C4F63A-9D7A-4BB7-A247-E2F55E7A01A8}" type="presParOf" srcId="{9050F7E6-872B-42D9-B7FB-F6FC0DAC5651}" destId="{BAFD8731-403B-406F-B496-4742C83E2E75}" srcOrd="6" destOrd="0" presId="urn:microsoft.com/office/officeart/2018/2/layout/IconVerticalSolidList"/>
    <dgm:cxn modelId="{424E57C1-B59E-4CCB-AEDA-B47ABE5E6207}" type="presParOf" srcId="{BAFD8731-403B-406F-B496-4742C83E2E75}" destId="{D77CAE5B-D6E5-4E1B-84BC-9D1DA6F04C87}" srcOrd="0" destOrd="0" presId="urn:microsoft.com/office/officeart/2018/2/layout/IconVerticalSolidList"/>
    <dgm:cxn modelId="{E3DC90CC-D1EE-4519-BA25-A76F990183FD}" type="presParOf" srcId="{BAFD8731-403B-406F-B496-4742C83E2E75}" destId="{AE997E2F-394D-4A0E-9AA1-38183F043C5E}" srcOrd="1" destOrd="0" presId="urn:microsoft.com/office/officeart/2018/2/layout/IconVerticalSolidList"/>
    <dgm:cxn modelId="{FA64BBBF-BC46-4503-A385-962F690AD2E1}" type="presParOf" srcId="{BAFD8731-403B-406F-B496-4742C83E2E75}" destId="{A53FE3C3-D0F5-4D07-B3FB-F07C0DDB03D2}" srcOrd="2" destOrd="0" presId="urn:microsoft.com/office/officeart/2018/2/layout/IconVerticalSolidList"/>
    <dgm:cxn modelId="{48A079C4-380C-48E8-A6B1-8A12A43608C5}" type="presParOf" srcId="{BAFD8731-403B-406F-B496-4742C83E2E75}" destId="{9A4D0F2E-201C-4B1E-988E-008C09567F7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50581-0A3B-4DE1-9EC0-CA1D3B7CA2C9}">
      <dsp:nvSpPr>
        <dsp:cNvPr id="0" name=""/>
        <dsp:cNvSpPr/>
      </dsp:nvSpPr>
      <dsp:spPr>
        <a:xfrm>
          <a:off x="0" y="829028"/>
          <a:ext cx="105156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s-AR" sz="3500" kern="1200"/>
            <a:t>- Numerosas fuentes para los datasets de taxis.</a:t>
          </a:r>
          <a:endParaRPr lang="en-US" sz="3500" kern="1200"/>
        </a:p>
      </dsp:txBody>
      <dsp:txXfrm>
        <a:off x="40980" y="870008"/>
        <a:ext cx="10433640" cy="757514"/>
      </dsp:txXfrm>
    </dsp:sp>
    <dsp:sp modelId="{5E74F58E-D1B1-4C4A-AA94-20F89EF8B746}">
      <dsp:nvSpPr>
        <dsp:cNvPr id="0" name=""/>
        <dsp:cNvSpPr/>
      </dsp:nvSpPr>
      <dsp:spPr>
        <a:xfrm>
          <a:off x="0" y="1769303"/>
          <a:ext cx="105156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s-AR" sz="3500" kern="1200"/>
            <a:t>- El tamaño de la información nos introduce en Big Data.</a:t>
          </a:r>
          <a:endParaRPr lang="en-US" sz="3500" kern="1200"/>
        </a:p>
      </dsp:txBody>
      <dsp:txXfrm>
        <a:off x="40980" y="1810283"/>
        <a:ext cx="10433640" cy="757514"/>
      </dsp:txXfrm>
    </dsp:sp>
    <dsp:sp modelId="{36410AFC-E77D-4698-BA91-582B03D0CD45}">
      <dsp:nvSpPr>
        <dsp:cNvPr id="0" name=""/>
        <dsp:cNvSpPr/>
      </dsp:nvSpPr>
      <dsp:spPr>
        <a:xfrm>
          <a:off x="0" y="2709578"/>
          <a:ext cx="1051560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s-AR" sz="3500" kern="1200"/>
            <a:t>- Utilizamos PySpark y Google Cloud como stack.</a:t>
          </a:r>
          <a:endParaRPr lang="en-US" sz="3500" kern="1200"/>
        </a:p>
      </dsp:txBody>
      <dsp:txXfrm>
        <a:off x="40980" y="2750558"/>
        <a:ext cx="10433640" cy="757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6661D-3CF7-417B-979D-A9C65A5ED010}">
      <dsp:nvSpPr>
        <dsp:cNvPr id="0" name=""/>
        <dsp:cNvSpPr/>
      </dsp:nvSpPr>
      <dsp:spPr>
        <a:xfrm>
          <a:off x="210785" y="547086"/>
          <a:ext cx="1335114" cy="133511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7994A-7C77-4138-8AD9-DECC69C5F352}">
      <dsp:nvSpPr>
        <dsp:cNvPr id="0" name=""/>
        <dsp:cNvSpPr/>
      </dsp:nvSpPr>
      <dsp:spPr>
        <a:xfrm>
          <a:off x="491159" y="827460"/>
          <a:ext cx="774366" cy="774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12CB80-5079-4192-A418-045CB23B8CAE}">
      <dsp:nvSpPr>
        <dsp:cNvPr id="0" name=""/>
        <dsp:cNvSpPr/>
      </dsp:nvSpPr>
      <dsp:spPr>
        <a:xfrm>
          <a:off x="1831996" y="547086"/>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AR" sz="1400" kern="1200" dirty="0"/>
            <a:t>Si bien se encontraron impactos ambientales en la ciudad de NY, también hay menor impacto en motores chicos, lo que permite pensar en una propuesta posible de transporte particular.</a:t>
          </a:r>
          <a:endParaRPr lang="en-US" sz="1400" kern="1200" dirty="0"/>
        </a:p>
      </dsp:txBody>
      <dsp:txXfrm>
        <a:off x="1831996" y="547086"/>
        <a:ext cx="3147056" cy="1335114"/>
      </dsp:txXfrm>
    </dsp:sp>
    <dsp:sp modelId="{F84E83CB-374D-4F79-BE1F-EED159DB255B}">
      <dsp:nvSpPr>
        <dsp:cNvPr id="0" name=""/>
        <dsp:cNvSpPr/>
      </dsp:nvSpPr>
      <dsp:spPr>
        <a:xfrm>
          <a:off x="5527403" y="547086"/>
          <a:ext cx="1335114" cy="133511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EB794B-119E-4D67-845D-5A51E387D12D}">
      <dsp:nvSpPr>
        <dsp:cNvPr id="0" name=""/>
        <dsp:cNvSpPr/>
      </dsp:nvSpPr>
      <dsp:spPr>
        <a:xfrm>
          <a:off x="5807777" y="827460"/>
          <a:ext cx="774366" cy="774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F1CD09-D299-4200-B099-2A2E5561D5C7}">
      <dsp:nvSpPr>
        <dsp:cNvPr id="0" name=""/>
        <dsp:cNvSpPr/>
      </dsp:nvSpPr>
      <dsp:spPr>
        <a:xfrm>
          <a:off x="7148614" y="547086"/>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AR" sz="1400" kern="1200" dirty="0"/>
            <a:t>También es alentador el alto movimiento aceptable de partículas finas en el aire, lo que también permite seguir avanzando con el análisis y evaluar posibilidades.</a:t>
          </a:r>
          <a:endParaRPr lang="en-US" sz="1400" kern="1200" dirty="0"/>
        </a:p>
      </dsp:txBody>
      <dsp:txXfrm>
        <a:off x="7148614" y="547086"/>
        <a:ext cx="3147056" cy="1335114"/>
      </dsp:txXfrm>
    </dsp:sp>
    <dsp:sp modelId="{A2C51D3F-B0EE-4C5C-9182-A1BDE20F61E7}">
      <dsp:nvSpPr>
        <dsp:cNvPr id="0" name=""/>
        <dsp:cNvSpPr/>
      </dsp:nvSpPr>
      <dsp:spPr>
        <a:xfrm>
          <a:off x="210785" y="2653223"/>
          <a:ext cx="1335114" cy="133511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0F5FE-8BE4-4976-B42D-B4D14BF20E17}">
      <dsp:nvSpPr>
        <dsp:cNvPr id="0" name=""/>
        <dsp:cNvSpPr/>
      </dsp:nvSpPr>
      <dsp:spPr>
        <a:xfrm>
          <a:off x="491159" y="2933597"/>
          <a:ext cx="774366" cy="774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2F7DD3-7D64-4EF8-95F2-03394BF1A376}">
      <dsp:nvSpPr>
        <dsp:cNvPr id="0" name=""/>
        <dsp:cNvSpPr/>
      </dsp:nvSpPr>
      <dsp:spPr>
        <a:xfrm>
          <a:off x="1831996" y="2653223"/>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AR" sz="1400" kern="1200"/>
            <a:t>Hay mucha demanda de taxis en NY en los últimos años, y en horarios pico, pero también fuera del horario pico, sobre todo en Manhattan y Queens. Por lo que nos permite visibilizar una rentabilidad posible para nuestro cliente en esta inversión.</a:t>
          </a:r>
          <a:endParaRPr lang="en-US" sz="1400" kern="1200"/>
        </a:p>
      </dsp:txBody>
      <dsp:txXfrm>
        <a:off x="1831996" y="2653223"/>
        <a:ext cx="3147056" cy="1335114"/>
      </dsp:txXfrm>
    </dsp:sp>
    <dsp:sp modelId="{58BA7DEC-F0F2-4E4E-9EF4-CDEC15BEE141}">
      <dsp:nvSpPr>
        <dsp:cNvPr id="0" name=""/>
        <dsp:cNvSpPr/>
      </dsp:nvSpPr>
      <dsp:spPr>
        <a:xfrm>
          <a:off x="5527403" y="2653223"/>
          <a:ext cx="1335114" cy="133511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F36657-56DB-4D9A-90D1-F1E1B0407577}">
      <dsp:nvSpPr>
        <dsp:cNvPr id="0" name=""/>
        <dsp:cNvSpPr/>
      </dsp:nvSpPr>
      <dsp:spPr>
        <a:xfrm>
          <a:off x="5807777" y="2933597"/>
          <a:ext cx="774366" cy="774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0D2C3-3882-467F-AEEA-C31AC88A66C8}">
      <dsp:nvSpPr>
        <dsp:cNvPr id="0" name=""/>
        <dsp:cNvSpPr/>
      </dsp:nvSpPr>
      <dsp:spPr>
        <a:xfrm>
          <a:off x="7148614" y="2653223"/>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AR" sz="1400" kern="1200" dirty="0"/>
            <a:t>Se pueden seguir revisando otros tipos de transportes particulares que no generen tanto impacto ambiental.</a:t>
          </a:r>
          <a:endParaRPr lang="en-US" sz="1400" kern="1200" dirty="0"/>
        </a:p>
      </dsp:txBody>
      <dsp:txXfrm>
        <a:off x="7148614" y="2653223"/>
        <a:ext cx="3147056" cy="13351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50581-0A3B-4DE1-9EC0-CA1D3B7CA2C9}">
      <dsp:nvSpPr>
        <dsp:cNvPr id="0" name=""/>
        <dsp:cNvSpPr/>
      </dsp:nvSpPr>
      <dsp:spPr>
        <a:xfrm>
          <a:off x="0" y="11366"/>
          <a:ext cx="10515600" cy="10283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AR" sz="2800" kern="1200"/>
            <a:t>- Numerosas fuentes para los datasets de taxis.</a:t>
          </a:r>
          <a:endParaRPr lang="en-US" sz="2800" kern="1200"/>
        </a:p>
      </dsp:txBody>
      <dsp:txXfrm>
        <a:off x="50200" y="61566"/>
        <a:ext cx="10415200" cy="927956"/>
      </dsp:txXfrm>
    </dsp:sp>
    <dsp:sp modelId="{5E74F58E-D1B1-4C4A-AA94-20F89EF8B746}">
      <dsp:nvSpPr>
        <dsp:cNvPr id="0" name=""/>
        <dsp:cNvSpPr/>
      </dsp:nvSpPr>
      <dsp:spPr>
        <a:xfrm>
          <a:off x="0" y="1120363"/>
          <a:ext cx="10515600" cy="10283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AR" sz="2800" kern="1200"/>
            <a:t>- El tamaño de la información nos introduce en Big Data.</a:t>
          </a:r>
          <a:endParaRPr lang="en-US" sz="2800" kern="1200"/>
        </a:p>
      </dsp:txBody>
      <dsp:txXfrm>
        <a:off x="50200" y="1170563"/>
        <a:ext cx="10415200" cy="927956"/>
      </dsp:txXfrm>
    </dsp:sp>
    <dsp:sp modelId="{36410AFC-E77D-4698-BA91-582B03D0CD45}">
      <dsp:nvSpPr>
        <dsp:cNvPr id="0" name=""/>
        <dsp:cNvSpPr/>
      </dsp:nvSpPr>
      <dsp:spPr>
        <a:xfrm>
          <a:off x="0" y="2229360"/>
          <a:ext cx="10515600" cy="10283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AR" sz="2800" kern="1200"/>
            <a:t>- Utilizamos PySpark y Google Cloud como stack.</a:t>
          </a:r>
          <a:endParaRPr lang="en-US" sz="2800" kern="1200"/>
        </a:p>
      </dsp:txBody>
      <dsp:txXfrm>
        <a:off x="50200" y="2279560"/>
        <a:ext cx="10415200" cy="927956"/>
      </dsp:txXfrm>
    </dsp:sp>
    <dsp:sp modelId="{BD192C9A-6DFF-4182-91A3-F024DDC7E460}">
      <dsp:nvSpPr>
        <dsp:cNvPr id="0" name=""/>
        <dsp:cNvSpPr/>
      </dsp:nvSpPr>
      <dsp:spPr>
        <a:xfrm>
          <a:off x="0" y="3338357"/>
          <a:ext cx="10515600" cy="10283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AR" sz="2600" kern="1200" dirty="0"/>
            <a:t>- Elegimos trabajar con muestras aleatorias de los dato</a:t>
          </a:r>
          <a:r>
            <a:rPr lang="es-AR" sz="2600" kern="1200" dirty="0">
              <a:solidFill>
                <a:prstClr val="white"/>
              </a:solidFill>
              <a:latin typeface="Calibri" panose="020F0502020204030204"/>
              <a:ea typeface="+mn-ea"/>
              <a:cs typeface="+mn-cs"/>
            </a:rPr>
            <a:t>s que sea representativa y significativa para su análisis.</a:t>
          </a:r>
          <a:endParaRPr lang="en-US" sz="2600" kern="1200" dirty="0">
            <a:solidFill>
              <a:prstClr val="white"/>
            </a:solidFill>
            <a:latin typeface="Calibri" panose="020F0502020204030204"/>
            <a:ea typeface="+mn-ea"/>
            <a:cs typeface="+mn-cs"/>
          </a:endParaRPr>
        </a:p>
      </dsp:txBody>
      <dsp:txXfrm>
        <a:off x="50200" y="3388557"/>
        <a:ext cx="10415200" cy="927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58CE9-09BF-4501-A9EF-31661E1D3139}">
      <dsp:nvSpPr>
        <dsp:cNvPr id="0" name=""/>
        <dsp:cNvSpPr/>
      </dsp:nvSpPr>
      <dsp:spPr>
        <a:xfrm>
          <a:off x="4714" y="91112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8923D-B05A-449D-BD4F-B787C0AF608B}">
      <dsp:nvSpPr>
        <dsp:cNvPr id="0" name=""/>
        <dsp:cNvSpPr/>
      </dsp:nvSpPr>
      <dsp:spPr>
        <a:xfrm>
          <a:off x="193136" y="1099548"/>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BAC3C5-8C3A-4E84-AB77-AF3E68160728}">
      <dsp:nvSpPr>
        <dsp:cNvPr id="0" name=""/>
        <dsp:cNvSpPr/>
      </dsp:nvSpPr>
      <dsp:spPr>
        <a:xfrm>
          <a:off x="938430" y="911126"/>
          <a:ext cx="2426530"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AR" sz="1100" b="1" kern="1200" dirty="0"/>
            <a:t>Automatización: </a:t>
          </a:r>
          <a:r>
            <a:rPr lang="es-AR" sz="1100" kern="1200" dirty="0"/>
            <a:t>La automatización completa se realizó sobre los archivos definidos.</a:t>
          </a:r>
          <a:br>
            <a:rPr lang="es-AR" sz="1100" kern="1200" dirty="0"/>
          </a:br>
          <a:r>
            <a:rPr lang="es-AR" sz="1100" kern="1200" dirty="0"/>
            <a:t>Se realizó el ETL y posterior guardado de los archivos utilizados en Cloud Storage</a:t>
          </a:r>
          <a:endParaRPr lang="en-US" sz="1100" kern="1200" dirty="0"/>
        </a:p>
      </dsp:txBody>
      <dsp:txXfrm>
        <a:off x="938430" y="911126"/>
        <a:ext cx="2426530" cy="897246"/>
      </dsp:txXfrm>
    </dsp:sp>
    <dsp:sp modelId="{338F87B5-8399-48E8-9793-4CDD6D058903}">
      <dsp:nvSpPr>
        <dsp:cNvPr id="0" name=""/>
        <dsp:cNvSpPr/>
      </dsp:nvSpPr>
      <dsp:spPr>
        <a:xfrm>
          <a:off x="3733473" y="91112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9FC02C-F7CC-4145-B713-CAC53E8A52AE}">
      <dsp:nvSpPr>
        <dsp:cNvPr id="0" name=""/>
        <dsp:cNvSpPr/>
      </dsp:nvSpPr>
      <dsp:spPr>
        <a:xfrm>
          <a:off x="3921895" y="1099548"/>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942072-9F2C-403A-ACC3-B2642AB736C3}">
      <dsp:nvSpPr>
        <dsp:cNvPr id="0" name=""/>
        <dsp:cNvSpPr/>
      </dsp:nvSpPr>
      <dsp:spPr>
        <a:xfrm>
          <a:off x="4822986"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AR" sz="1100" kern="1200"/>
            <a:t>Se p</a:t>
          </a:r>
          <a:r>
            <a:rPr lang="en-US" sz="1100" kern="1200"/>
            <a:t>asaron los archivos del Cloud Storage a Big Query(DataWarehouse)</a:t>
          </a:r>
          <a:r>
            <a:rPr lang="es-AR" sz="1100" kern="1200"/>
            <a:t> de manera automática. Se realizarán automáticamente cada año.</a:t>
          </a:r>
          <a:endParaRPr lang="en-US" sz="1100" kern="1200"/>
        </a:p>
      </dsp:txBody>
      <dsp:txXfrm>
        <a:off x="4822986" y="911126"/>
        <a:ext cx="2114937" cy="897246"/>
      </dsp:txXfrm>
    </dsp:sp>
    <dsp:sp modelId="{D7E86C40-F5F2-4148-84E6-653BAD0C3AD4}">
      <dsp:nvSpPr>
        <dsp:cNvPr id="0" name=""/>
        <dsp:cNvSpPr/>
      </dsp:nvSpPr>
      <dsp:spPr>
        <a:xfrm>
          <a:off x="7306435" y="91112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C73265-9B78-4896-AE83-A6358F1392A6}">
      <dsp:nvSpPr>
        <dsp:cNvPr id="0" name=""/>
        <dsp:cNvSpPr/>
      </dsp:nvSpPr>
      <dsp:spPr>
        <a:xfrm>
          <a:off x="7494856" y="1099548"/>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4C5849-A119-4DCF-8647-4B9CC5A55D9E}">
      <dsp:nvSpPr>
        <dsp:cNvPr id="0" name=""/>
        <dsp:cNvSpPr/>
      </dsp:nvSpPr>
      <dsp:spPr>
        <a:xfrm>
          <a:off x="8395948"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AR" sz="1100" kern="1200"/>
            <a:t>La automatización de archivos fue con un ETL realizado de manera local y otro a través de pyspark.</a:t>
          </a:r>
          <a:endParaRPr lang="en-US" sz="1100" kern="1200"/>
        </a:p>
      </dsp:txBody>
      <dsp:txXfrm>
        <a:off x="8395948" y="911126"/>
        <a:ext cx="2114937" cy="897246"/>
      </dsp:txXfrm>
    </dsp:sp>
    <dsp:sp modelId="{BA6A198E-168C-4C25-8C6A-F06F5126012D}">
      <dsp:nvSpPr>
        <dsp:cNvPr id="0" name=""/>
        <dsp:cNvSpPr/>
      </dsp:nvSpPr>
      <dsp:spPr>
        <a:xfrm>
          <a:off x="4714" y="2549151"/>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60B7E-B09A-4914-AE34-1AB652862270}">
      <dsp:nvSpPr>
        <dsp:cNvPr id="0" name=""/>
        <dsp:cNvSpPr/>
      </dsp:nvSpPr>
      <dsp:spPr>
        <a:xfrm>
          <a:off x="193136" y="273757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F036BA-73CB-4AD1-B9D2-1D6BBB6F86F8}">
      <dsp:nvSpPr>
        <dsp:cNvPr id="0" name=""/>
        <dsp:cNvSpPr/>
      </dsp:nvSpPr>
      <dsp:spPr>
        <a:xfrm>
          <a:off x="1094227"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AR" sz="1100" kern="1200"/>
            <a:t>Luego todos los archivos se suben al Cloud Storage.</a:t>
          </a:r>
          <a:endParaRPr lang="en-US" sz="1100" kern="1200"/>
        </a:p>
      </dsp:txBody>
      <dsp:txXfrm>
        <a:off x="1094227" y="2549151"/>
        <a:ext cx="2114937" cy="897246"/>
      </dsp:txXfrm>
    </dsp:sp>
    <dsp:sp modelId="{A8574F22-1DDF-4466-9A01-4ED784A880CD}">
      <dsp:nvSpPr>
        <dsp:cNvPr id="0" name=""/>
        <dsp:cNvSpPr/>
      </dsp:nvSpPr>
      <dsp:spPr>
        <a:xfrm>
          <a:off x="3577676" y="2549151"/>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653E-621D-410F-8DAA-2ABEA082E07B}">
      <dsp:nvSpPr>
        <dsp:cNvPr id="0" name=""/>
        <dsp:cNvSpPr/>
      </dsp:nvSpPr>
      <dsp:spPr>
        <a:xfrm>
          <a:off x="3766098" y="273757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72B6E-9ABF-4745-A69D-FCAFDB91E758}">
      <dsp:nvSpPr>
        <dsp:cNvPr id="0" name=""/>
        <dsp:cNvSpPr/>
      </dsp:nvSpPr>
      <dsp:spPr>
        <a:xfrm>
          <a:off x="4667189"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AR" sz="1100" b="1" kern="1200" dirty="0"/>
            <a:t>Carga incremental:</a:t>
          </a:r>
          <a:r>
            <a:rPr lang="es-AR" sz="1100" kern="1200" dirty="0"/>
            <a:t> La carga incremental es un enfoque para cargar datos en el Data Warehouse de manera eficiente y mantenerlo actualizado sin tener que recargar todo el conjunto de datos cada vez que se actualiza. </a:t>
          </a:r>
          <a:endParaRPr lang="en-US" sz="1100" kern="1200" dirty="0"/>
        </a:p>
      </dsp:txBody>
      <dsp:txXfrm>
        <a:off x="4667189" y="2549151"/>
        <a:ext cx="2114937" cy="8972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5502A-C979-4D7E-9BB6-20B2E25C0BBF}">
      <dsp:nvSpPr>
        <dsp:cNvPr id="0" name=""/>
        <dsp:cNvSpPr/>
      </dsp:nvSpPr>
      <dsp:spPr>
        <a:xfrm>
          <a:off x="299054" y="1053188"/>
          <a:ext cx="932871" cy="93287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6BFAF-F95C-4C56-9A54-ECED851BDEFF}">
      <dsp:nvSpPr>
        <dsp:cNvPr id="0" name=""/>
        <dsp:cNvSpPr/>
      </dsp:nvSpPr>
      <dsp:spPr>
        <a:xfrm>
          <a:off x="497863" y="1251997"/>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8EE4FF-8187-422F-8101-9456E7AFA78A}">
      <dsp:nvSpPr>
        <dsp:cNvPr id="0" name=""/>
        <dsp:cNvSpPr/>
      </dsp:nvSpPr>
      <dsp:spPr>
        <a:xfrm>
          <a:off x="841"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AR" sz="1100" kern="1200"/>
            <a:t>CONCLUSIONES:</a:t>
          </a:r>
          <a:endParaRPr lang="en-US" sz="1100" kern="1200"/>
        </a:p>
      </dsp:txBody>
      <dsp:txXfrm>
        <a:off x="841" y="2276626"/>
        <a:ext cx="1529296" cy="1021522"/>
      </dsp:txXfrm>
    </dsp:sp>
    <dsp:sp modelId="{D100488D-0734-4CC4-B01B-225D823EB3F4}">
      <dsp:nvSpPr>
        <dsp:cNvPr id="0" name=""/>
        <dsp:cNvSpPr/>
      </dsp:nvSpPr>
      <dsp:spPr>
        <a:xfrm>
          <a:off x="2095978" y="1053188"/>
          <a:ext cx="932871" cy="93287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22BF29-4A12-4071-98EE-1FAA23F9AE7B}">
      <dsp:nvSpPr>
        <dsp:cNvPr id="0" name=""/>
        <dsp:cNvSpPr/>
      </dsp:nvSpPr>
      <dsp:spPr>
        <a:xfrm>
          <a:off x="2294787" y="1251997"/>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49972-BD81-4E3E-8C0B-00882F588D83}">
      <dsp:nvSpPr>
        <dsp:cNvPr id="0" name=""/>
        <dsp:cNvSpPr/>
      </dsp:nvSpPr>
      <dsp:spPr>
        <a:xfrm>
          <a:off x="1797765"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AR" sz="1100" kern="1200"/>
            <a:t>Hay viajes de autos particulares en NY y dejan una rentabilidad aproximada de 1260 USD por auto y por año.</a:t>
          </a:r>
          <a:endParaRPr lang="en-US" sz="1100" kern="1200"/>
        </a:p>
      </dsp:txBody>
      <dsp:txXfrm>
        <a:off x="1797765" y="2276626"/>
        <a:ext cx="1529296" cy="1021522"/>
      </dsp:txXfrm>
    </dsp:sp>
    <dsp:sp modelId="{993549C3-B3AD-407F-A4F7-8ACCDE9AB582}">
      <dsp:nvSpPr>
        <dsp:cNvPr id="0" name=""/>
        <dsp:cNvSpPr/>
      </dsp:nvSpPr>
      <dsp:spPr>
        <a:xfrm>
          <a:off x="3892902" y="1053188"/>
          <a:ext cx="932871" cy="93287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9F2D1-4B6A-40A6-9A47-D4FA49FE003A}">
      <dsp:nvSpPr>
        <dsp:cNvPr id="0" name=""/>
        <dsp:cNvSpPr/>
      </dsp:nvSpPr>
      <dsp:spPr>
        <a:xfrm>
          <a:off x="4091711" y="1251997"/>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8E8501-5C11-45BE-894E-6D497AAB6BA1}">
      <dsp:nvSpPr>
        <dsp:cNvPr id="0" name=""/>
        <dsp:cNvSpPr/>
      </dsp:nvSpPr>
      <dsp:spPr>
        <a:xfrm>
          <a:off x="3594689"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AR" sz="1100" kern="1200"/>
            <a:t>La tendencia nos muestra que la cantidad de viajes va en aumento, si bien han bajado las ganancias en el último año (2022).</a:t>
          </a:r>
          <a:endParaRPr lang="en-US" sz="1100" kern="1200"/>
        </a:p>
      </dsp:txBody>
      <dsp:txXfrm>
        <a:off x="3594689" y="2276626"/>
        <a:ext cx="1529296" cy="1021522"/>
      </dsp:txXfrm>
    </dsp:sp>
    <dsp:sp modelId="{037D1C95-FBDE-4269-931E-7885476C5881}">
      <dsp:nvSpPr>
        <dsp:cNvPr id="0" name=""/>
        <dsp:cNvSpPr/>
      </dsp:nvSpPr>
      <dsp:spPr>
        <a:xfrm>
          <a:off x="5689826" y="1053188"/>
          <a:ext cx="932871" cy="93287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14AE19-DBAC-412A-9B78-DE747A0B38D4}">
      <dsp:nvSpPr>
        <dsp:cNvPr id="0" name=""/>
        <dsp:cNvSpPr/>
      </dsp:nvSpPr>
      <dsp:spPr>
        <a:xfrm>
          <a:off x="5888634" y="1251997"/>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8D84FD-DB7C-4BC4-B91B-95E6C03765B1}">
      <dsp:nvSpPr>
        <dsp:cNvPr id="0" name=""/>
        <dsp:cNvSpPr/>
      </dsp:nvSpPr>
      <dsp:spPr>
        <a:xfrm>
          <a:off x="5391613"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AR" sz="1100" kern="1200"/>
            <a:t>El método de pago más usado es el de tarjeta de crédito.</a:t>
          </a:r>
          <a:endParaRPr lang="en-US" sz="1100" kern="1200"/>
        </a:p>
      </dsp:txBody>
      <dsp:txXfrm>
        <a:off x="5391613" y="2276626"/>
        <a:ext cx="1529296" cy="1021522"/>
      </dsp:txXfrm>
    </dsp:sp>
    <dsp:sp modelId="{7148ACCB-BEC1-48AB-AF9B-2D8B476C6623}">
      <dsp:nvSpPr>
        <dsp:cNvPr id="0" name=""/>
        <dsp:cNvSpPr/>
      </dsp:nvSpPr>
      <dsp:spPr>
        <a:xfrm>
          <a:off x="7486750" y="1053188"/>
          <a:ext cx="932871" cy="93287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8AACDC-D041-4388-9DBD-651EE2448966}">
      <dsp:nvSpPr>
        <dsp:cNvPr id="0" name=""/>
        <dsp:cNvSpPr/>
      </dsp:nvSpPr>
      <dsp:spPr>
        <a:xfrm>
          <a:off x="7685558" y="1251997"/>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AE524-9B83-47F9-B10C-F10BA1E510DD}">
      <dsp:nvSpPr>
        <dsp:cNvPr id="0" name=""/>
        <dsp:cNvSpPr/>
      </dsp:nvSpPr>
      <dsp:spPr>
        <a:xfrm>
          <a:off x="7188537"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AR" sz="1100" kern="1200"/>
            <a:t>En el último año los viajes en horas pico han ido en aumento, principalmente después de las 14hs.</a:t>
          </a:r>
          <a:endParaRPr lang="en-US" sz="1100" kern="1200"/>
        </a:p>
      </dsp:txBody>
      <dsp:txXfrm>
        <a:off x="7188537" y="2276626"/>
        <a:ext cx="1529296" cy="1021522"/>
      </dsp:txXfrm>
    </dsp:sp>
    <dsp:sp modelId="{D2FBA72E-4EF9-490B-8217-568D8D9FFF4D}">
      <dsp:nvSpPr>
        <dsp:cNvPr id="0" name=""/>
        <dsp:cNvSpPr/>
      </dsp:nvSpPr>
      <dsp:spPr>
        <a:xfrm>
          <a:off x="9283674" y="1053188"/>
          <a:ext cx="932871" cy="93287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B30FD7-D2ED-4A4D-9DCC-A80F8C222546}">
      <dsp:nvSpPr>
        <dsp:cNvPr id="0" name=""/>
        <dsp:cNvSpPr/>
      </dsp:nvSpPr>
      <dsp:spPr>
        <a:xfrm>
          <a:off x="9482482" y="1251997"/>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0164E6-E8E1-4AB5-B8AA-46EFCD72E5DB}">
      <dsp:nvSpPr>
        <dsp:cNvPr id="0" name=""/>
        <dsp:cNvSpPr/>
      </dsp:nvSpPr>
      <dsp:spPr>
        <a:xfrm>
          <a:off x="8985461" y="2276626"/>
          <a:ext cx="1529296" cy="1021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AR" sz="1100" kern="1200"/>
            <a:t>Los distritos que más viajes solicitan en horas pico son Queens, Manhattan y Brooklyn. Que son los distritos donde opera nuestro cliente.</a:t>
          </a:r>
          <a:endParaRPr lang="en-US" sz="1100" kern="1200"/>
        </a:p>
      </dsp:txBody>
      <dsp:txXfrm>
        <a:off x="8985461" y="2276626"/>
        <a:ext cx="1529296" cy="10215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39978-7DDE-4FA4-A3F0-E7781D6E7CD6}">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FEAAE-0EC8-4656-B7B7-2895D9A78386}">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4CAC55-4B3C-48E0-9185-A064FE47819E}">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s-AR" sz="1600" kern="1200"/>
            <a:t>Si bien hay contaminación ambiental por el uso de transporte particular en NY, se puede continuar analizando en las zonas que tengan menor impacto contaminante y ofrecerle al cliente operar ahí.</a:t>
          </a:r>
          <a:endParaRPr lang="en-US" sz="1600" kern="1200"/>
        </a:p>
      </dsp:txBody>
      <dsp:txXfrm>
        <a:off x="1058686" y="1808"/>
        <a:ext cx="9456913" cy="916611"/>
      </dsp:txXfrm>
    </dsp:sp>
    <dsp:sp modelId="{6FE4A745-D097-49C0-A7EC-94E82A9F1DCC}">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8E0EB-7C99-479C-A9D2-F942DAC63C62}">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5993A-19E1-468A-A79B-73CDB33C4DFF}">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s-AR" sz="1600" kern="1200"/>
            <a:t>Se propone analizar el ingreso de transporte particular que no expulse tanta combustión de gases y sonidos, como por ejemplo eléctricos, como otra alternativa para avanzar con la inversión.</a:t>
          </a:r>
          <a:endParaRPr lang="en-US" sz="1600" kern="1200"/>
        </a:p>
      </dsp:txBody>
      <dsp:txXfrm>
        <a:off x="1058686" y="1147573"/>
        <a:ext cx="9456913" cy="916611"/>
      </dsp:txXfrm>
    </dsp:sp>
    <dsp:sp modelId="{3ADEC43D-ED89-4157-B6F8-76F1F6BBB758}">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AFAD20-14AC-4AFB-8BD4-4A4F373E372B}">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FE7EB-0F26-441C-9A1A-91EC2E10C30C}">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s-AR" sz="1600" kern="1200"/>
            <a:t>Podemos afirmar que es un negocio rentable en las zonas donde opera nuestro cliente: Queens y Manhattan principalmente.</a:t>
          </a:r>
          <a:endParaRPr lang="en-US" sz="1600" kern="1200"/>
        </a:p>
      </dsp:txBody>
      <dsp:txXfrm>
        <a:off x="1058686" y="2293338"/>
        <a:ext cx="9456913" cy="916611"/>
      </dsp:txXfrm>
    </dsp:sp>
    <dsp:sp modelId="{D77CAE5B-D6E5-4E1B-84BC-9D1DA6F04C87}">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997E2F-394D-4A0E-9AA1-38183F043C5E}">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4D0F2E-201C-4B1E-988E-008C09567F7C}">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11200">
            <a:lnSpc>
              <a:spcPct val="90000"/>
            </a:lnSpc>
            <a:spcBef>
              <a:spcPct val="0"/>
            </a:spcBef>
            <a:spcAft>
              <a:spcPct val="35000"/>
            </a:spcAft>
            <a:buNone/>
          </a:pPr>
          <a:r>
            <a:rPr lang="es-AR" sz="1600" kern="1200"/>
            <a:t>Se ofrece a nuestro cliente la continuidad del análisis para ver si hay otros medios que operen en NY además de los taxis, para hacer una comparación y verificar si es un motivo de disminución de viajes tanto en horario pico como en precios. Esto permitirá evaluar la inversión del medio elegido de transporte para invertir.</a:t>
          </a:r>
          <a:endParaRPr lang="en-US" sz="1600" kern="1200"/>
        </a:p>
      </dsp:txBody>
      <dsp:txXfrm>
        <a:off x="1058686" y="3439103"/>
        <a:ext cx="9456913" cy="9166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2752F4-7917-9AD2-64F5-E9772A4D22A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5EA1D8BA-4CCA-A6A1-8154-63868FF350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F6E2E336-11E7-7832-BC7D-859F47F110CA}"/>
              </a:ext>
            </a:extLst>
          </p:cNvPr>
          <p:cNvSpPr>
            <a:spLocks noGrp="1"/>
          </p:cNvSpPr>
          <p:nvPr>
            <p:ph type="dt" sz="half" idx="10"/>
          </p:nvPr>
        </p:nvSpPr>
        <p:spPr/>
        <p:txBody>
          <a:bodyPr/>
          <a:lstStyle/>
          <a:p>
            <a:fld id="{44B976EF-C6AD-4B89-BF60-F2C30E90EF6E}" type="datetimeFigureOut">
              <a:rPr lang="es-AR" smtClean="0"/>
              <a:t>7/12/2023</a:t>
            </a:fld>
            <a:endParaRPr lang="es-AR"/>
          </a:p>
        </p:txBody>
      </p:sp>
      <p:sp>
        <p:nvSpPr>
          <p:cNvPr id="5" name="Marcador de pie de página 4">
            <a:extLst>
              <a:ext uri="{FF2B5EF4-FFF2-40B4-BE49-F238E27FC236}">
                <a16:creationId xmlns:a16="http://schemas.microsoft.com/office/drawing/2014/main" id="{25108A8F-D9F7-2402-0E0E-AC073B42FF6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432488C-A234-FB51-9DDA-3CDD0CE6E201}"/>
              </a:ext>
            </a:extLst>
          </p:cNvPr>
          <p:cNvSpPr>
            <a:spLocks noGrp="1"/>
          </p:cNvSpPr>
          <p:nvPr>
            <p:ph type="sldNum" sz="quarter" idx="12"/>
          </p:nvPr>
        </p:nvSpPr>
        <p:spPr/>
        <p:txBody>
          <a:bodyPr/>
          <a:lstStyle/>
          <a:p>
            <a:fld id="{C8088C6B-853C-499D-A000-2F5228BFD7B9}" type="slidenum">
              <a:rPr lang="es-AR" smtClean="0"/>
              <a:t>‹Nº›</a:t>
            </a:fld>
            <a:endParaRPr lang="es-AR"/>
          </a:p>
        </p:txBody>
      </p:sp>
    </p:spTree>
    <p:extLst>
      <p:ext uri="{BB962C8B-B14F-4D97-AF65-F5344CB8AC3E}">
        <p14:creationId xmlns:p14="http://schemas.microsoft.com/office/powerpoint/2010/main" val="1350814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03B63-C77E-B5AD-EA2C-83034F4F5B1A}"/>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E40C760E-3770-D5D6-E1C7-C85CA45C677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1C072C8-8415-94FF-2017-BC4A5C8D162C}"/>
              </a:ext>
            </a:extLst>
          </p:cNvPr>
          <p:cNvSpPr>
            <a:spLocks noGrp="1"/>
          </p:cNvSpPr>
          <p:nvPr>
            <p:ph type="dt" sz="half" idx="10"/>
          </p:nvPr>
        </p:nvSpPr>
        <p:spPr/>
        <p:txBody>
          <a:bodyPr/>
          <a:lstStyle/>
          <a:p>
            <a:fld id="{44B976EF-C6AD-4B89-BF60-F2C30E90EF6E}" type="datetimeFigureOut">
              <a:rPr lang="es-AR" smtClean="0"/>
              <a:t>7/12/2023</a:t>
            </a:fld>
            <a:endParaRPr lang="es-AR"/>
          </a:p>
        </p:txBody>
      </p:sp>
      <p:sp>
        <p:nvSpPr>
          <p:cNvPr id="5" name="Marcador de pie de página 4">
            <a:extLst>
              <a:ext uri="{FF2B5EF4-FFF2-40B4-BE49-F238E27FC236}">
                <a16:creationId xmlns:a16="http://schemas.microsoft.com/office/drawing/2014/main" id="{C1AC719D-381D-43A3-F8DD-F6C6E955CA5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7C0245A5-61D8-2A9A-3990-58AD55426127}"/>
              </a:ext>
            </a:extLst>
          </p:cNvPr>
          <p:cNvSpPr>
            <a:spLocks noGrp="1"/>
          </p:cNvSpPr>
          <p:nvPr>
            <p:ph type="sldNum" sz="quarter" idx="12"/>
          </p:nvPr>
        </p:nvSpPr>
        <p:spPr/>
        <p:txBody>
          <a:bodyPr/>
          <a:lstStyle/>
          <a:p>
            <a:fld id="{C8088C6B-853C-499D-A000-2F5228BFD7B9}" type="slidenum">
              <a:rPr lang="es-AR" smtClean="0"/>
              <a:t>‹Nº›</a:t>
            </a:fld>
            <a:endParaRPr lang="es-AR"/>
          </a:p>
        </p:txBody>
      </p:sp>
    </p:spTree>
    <p:extLst>
      <p:ext uri="{BB962C8B-B14F-4D97-AF65-F5344CB8AC3E}">
        <p14:creationId xmlns:p14="http://schemas.microsoft.com/office/powerpoint/2010/main" val="3376897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62FDE17-DC7D-314B-9577-9C44BF758B3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19571663-6C71-134F-D889-82AC82917C0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21FA465-5D5D-AAC9-3ED3-494E084422DC}"/>
              </a:ext>
            </a:extLst>
          </p:cNvPr>
          <p:cNvSpPr>
            <a:spLocks noGrp="1"/>
          </p:cNvSpPr>
          <p:nvPr>
            <p:ph type="dt" sz="half" idx="10"/>
          </p:nvPr>
        </p:nvSpPr>
        <p:spPr/>
        <p:txBody>
          <a:bodyPr/>
          <a:lstStyle/>
          <a:p>
            <a:fld id="{44B976EF-C6AD-4B89-BF60-F2C30E90EF6E}" type="datetimeFigureOut">
              <a:rPr lang="es-AR" smtClean="0"/>
              <a:t>7/12/2023</a:t>
            </a:fld>
            <a:endParaRPr lang="es-AR"/>
          </a:p>
        </p:txBody>
      </p:sp>
      <p:sp>
        <p:nvSpPr>
          <p:cNvPr id="5" name="Marcador de pie de página 4">
            <a:extLst>
              <a:ext uri="{FF2B5EF4-FFF2-40B4-BE49-F238E27FC236}">
                <a16:creationId xmlns:a16="http://schemas.microsoft.com/office/drawing/2014/main" id="{8F1132B4-5A9C-0AD4-51DE-1714060A3D4B}"/>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F5E3AEF3-59EE-7790-8F84-A3701D6F4985}"/>
              </a:ext>
            </a:extLst>
          </p:cNvPr>
          <p:cNvSpPr>
            <a:spLocks noGrp="1"/>
          </p:cNvSpPr>
          <p:nvPr>
            <p:ph type="sldNum" sz="quarter" idx="12"/>
          </p:nvPr>
        </p:nvSpPr>
        <p:spPr/>
        <p:txBody>
          <a:bodyPr/>
          <a:lstStyle/>
          <a:p>
            <a:fld id="{C8088C6B-853C-499D-A000-2F5228BFD7B9}" type="slidenum">
              <a:rPr lang="es-AR" smtClean="0"/>
              <a:t>‹Nº›</a:t>
            </a:fld>
            <a:endParaRPr lang="es-AR"/>
          </a:p>
        </p:txBody>
      </p:sp>
    </p:spTree>
    <p:extLst>
      <p:ext uri="{BB962C8B-B14F-4D97-AF65-F5344CB8AC3E}">
        <p14:creationId xmlns:p14="http://schemas.microsoft.com/office/powerpoint/2010/main" val="3546563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29B087-91FD-721C-6A26-ED4061740E7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0E171D66-5428-4B31-A129-DCFB970D8DC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C11419C-6A3E-4A1A-C0F6-232E4D666AC0}"/>
              </a:ext>
            </a:extLst>
          </p:cNvPr>
          <p:cNvSpPr>
            <a:spLocks noGrp="1"/>
          </p:cNvSpPr>
          <p:nvPr>
            <p:ph type="dt" sz="half" idx="10"/>
          </p:nvPr>
        </p:nvSpPr>
        <p:spPr/>
        <p:txBody>
          <a:bodyPr/>
          <a:lstStyle/>
          <a:p>
            <a:fld id="{44B976EF-C6AD-4B89-BF60-F2C30E90EF6E}" type="datetimeFigureOut">
              <a:rPr lang="es-AR" smtClean="0"/>
              <a:t>7/12/2023</a:t>
            </a:fld>
            <a:endParaRPr lang="es-AR"/>
          </a:p>
        </p:txBody>
      </p:sp>
      <p:sp>
        <p:nvSpPr>
          <p:cNvPr id="5" name="Marcador de pie de página 4">
            <a:extLst>
              <a:ext uri="{FF2B5EF4-FFF2-40B4-BE49-F238E27FC236}">
                <a16:creationId xmlns:a16="http://schemas.microsoft.com/office/drawing/2014/main" id="{203B328F-8254-C3D2-55B2-1EED4BD0E42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39A2A2AB-1476-FB7C-941F-AC74ED38F28B}"/>
              </a:ext>
            </a:extLst>
          </p:cNvPr>
          <p:cNvSpPr>
            <a:spLocks noGrp="1"/>
          </p:cNvSpPr>
          <p:nvPr>
            <p:ph type="sldNum" sz="quarter" idx="12"/>
          </p:nvPr>
        </p:nvSpPr>
        <p:spPr/>
        <p:txBody>
          <a:bodyPr/>
          <a:lstStyle/>
          <a:p>
            <a:fld id="{C8088C6B-853C-499D-A000-2F5228BFD7B9}" type="slidenum">
              <a:rPr lang="es-AR" smtClean="0"/>
              <a:t>‹Nº›</a:t>
            </a:fld>
            <a:endParaRPr lang="es-AR"/>
          </a:p>
        </p:txBody>
      </p:sp>
    </p:spTree>
    <p:extLst>
      <p:ext uri="{BB962C8B-B14F-4D97-AF65-F5344CB8AC3E}">
        <p14:creationId xmlns:p14="http://schemas.microsoft.com/office/powerpoint/2010/main" val="3960845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60E708-3055-C15F-2B16-0837717CB47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FAFC981-C585-3A09-0061-110D9EB429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8D0BA5F-9C3B-E6E3-796B-7F3E74B7EE01}"/>
              </a:ext>
            </a:extLst>
          </p:cNvPr>
          <p:cNvSpPr>
            <a:spLocks noGrp="1"/>
          </p:cNvSpPr>
          <p:nvPr>
            <p:ph type="dt" sz="half" idx="10"/>
          </p:nvPr>
        </p:nvSpPr>
        <p:spPr/>
        <p:txBody>
          <a:bodyPr/>
          <a:lstStyle/>
          <a:p>
            <a:fld id="{44B976EF-C6AD-4B89-BF60-F2C30E90EF6E}" type="datetimeFigureOut">
              <a:rPr lang="es-AR" smtClean="0"/>
              <a:t>7/12/2023</a:t>
            </a:fld>
            <a:endParaRPr lang="es-AR"/>
          </a:p>
        </p:txBody>
      </p:sp>
      <p:sp>
        <p:nvSpPr>
          <p:cNvPr id="5" name="Marcador de pie de página 4">
            <a:extLst>
              <a:ext uri="{FF2B5EF4-FFF2-40B4-BE49-F238E27FC236}">
                <a16:creationId xmlns:a16="http://schemas.microsoft.com/office/drawing/2014/main" id="{16AF661D-923F-D9A4-82F5-5A0DF2C8543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6F73D13-115D-6D63-23E6-58376FC5C242}"/>
              </a:ext>
            </a:extLst>
          </p:cNvPr>
          <p:cNvSpPr>
            <a:spLocks noGrp="1"/>
          </p:cNvSpPr>
          <p:nvPr>
            <p:ph type="sldNum" sz="quarter" idx="12"/>
          </p:nvPr>
        </p:nvSpPr>
        <p:spPr/>
        <p:txBody>
          <a:bodyPr/>
          <a:lstStyle/>
          <a:p>
            <a:fld id="{C8088C6B-853C-499D-A000-2F5228BFD7B9}" type="slidenum">
              <a:rPr lang="es-AR" smtClean="0"/>
              <a:t>‹Nº›</a:t>
            </a:fld>
            <a:endParaRPr lang="es-AR"/>
          </a:p>
        </p:txBody>
      </p:sp>
    </p:spTree>
    <p:extLst>
      <p:ext uri="{BB962C8B-B14F-4D97-AF65-F5344CB8AC3E}">
        <p14:creationId xmlns:p14="http://schemas.microsoft.com/office/powerpoint/2010/main" val="716022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2BF42A-5CD0-9442-7CC0-74934759E7C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DD86431-0A08-D766-339E-655476F263E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41037C0D-B7C5-9BA5-2B50-47C46C48080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038D9F98-1B0C-646F-C8BD-43D58E5A2FA3}"/>
              </a:ext>
            </a:extLst>
          </p:cNvPr>
          <p:cNvSpPr>
            <a:spLocks noGrp="1"/>
          </p:cNvSpPr>
          <p:nvPr>
            <p:ph type="dt" sz="half" idx="10"/>
          </p:nvPr>
        </p:nvSpPr>
        <p:spPr/>
        <p:txBody>
          <a:bodyPr/>
          <a:lstStyle/>
          <a:p>
            <a:fld id="{44B976EF-C6AD-4B89-BF60-F2C30E90EF6E}" type="datetimeFigureOut">
              <a:rPr lang="es-AR" smtClean="0"/>
              <a:t>7/12/2023</a:t>
            </a:fld>
            <a:endParaRPr lang="es-AR"/>
          </a:p>
        </p:txBody>
      </p:sp>
      <p:sp>
        <p:nvSpPr>
          <p:cNvPr id="6" name="Marcador de pie de página 5">
            <a:extLst>
              <a:ext uri="{FF2B5EF4-FFF2-40B4-BE49-F238E27FC236}">
                <a16:creationId xmlns:a16="http://schemas.microsoft.com/office/drawing/2014/main" id="{39955277-5B1A-DD82-F946-FDE14B7E668B}"/>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029FC48F-F96F-8ACC-AD5B-2BFBB93A07AF}"/>
              </a:ext>
            </a:extLst>
          </p:cNvPr>
          <p:cNvSpPr>
            <a:spLocks noGrp="1"/>
          </p:cNvSpPr>
          <p:nvPr>
            <p:ph type="sldNum" sz="quarter" idx="12"/>
          </p:nvPr>
        </p:nvSpPr>
        <p:spPr/>
        <p:txBody>
          <a:bodyPr/>
          <a:lstStyle/>
          <a:p>
            <a:fld id="{C8088C6B-853C-499D-A000-2F5228BFD7B9}" type="slidenum">
              <a:rPr lang="es-AR" smtClean="0"/>
              <a:t>‹Nº›</a:t>
            </a:fld>
            <a:endParaRPr lang="es-AR"/>
          </a:p>
        </p:txBody>
      </p:sp>
    </p:spTree>
    <p:extLst>
      <p:ext uri="{BB962C8B-B14F-4D97-AF65-F5344CB8AC3E}">
        <p14:creationId xmlns:p14="http://schemas.microsoft.com/office/powerpoint/2010/main" val="2608685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44C818-96EA-21E5-5193-AD0D3DFC223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F4251D17-2A95-88E4-AD98-6909EC83E4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37FA2C7-9D20-B85D-AA72-44F8872996C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48C5A2D4-E27B-A050-96CF-4BFCA262F5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7528C3C-9421-44F0-7DC7-11067F2322A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367FC49F-7FA5-729C-1DE0-A5761DC8B005}"/>
              </a:ext>
            </a:extLst>
          </p:cNvPr>
          <p:cNvSpPr>
            <a:spLocks noGrp="1"/>
          </p:cNvSpPr>
          <p:nvPr>
            <p:ph type="dt" sz="half" idx="10"/>
          </p:nvPr>
        </p:nvSpPr>
        <p:spPr/>
        <p:txBody>
          <a:bodyPr/>
          <a:lstStyle/>
          <a:p>
            <a:fld id="{44B976EF-C6AD-4B89-BF60-F2C30E90EF6E}" type="datetimeFigureOut">
              <a:rPr lang="es-AR" smtClean="0"/>
              <a:t>7/12/2023</a:t>
            </a:fld>
            <a:endParaRPr lang="es-AR"/>
          </a:p>
        </p:txBody>
      </p:sp>
      <p:sp>
        <p:nvSpPr>
          <p:cNvPr id="8" name="Marcador de pie de página 7">
            <a:extLst>
              <a:ext uri="{FF2B5EF4-FFF2-40B4-BE49-F238E27FC236}">
                <a16:creationId xmlns:a16="http://schemas.microsoft.com/office/drawing/2014/main" id="{4127075D-7348-4A15-9406-1B78C7E8F1D1}"/>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F542A932-FC2F-73E8-D9C4-6827A852BFBD}"/>
              </a:ext>
            </a:extLst>
          </p:cNvPr>
          <p:cNvSpPr>
            <a:spLocks noGrp="1"/>
          </p:cNvSpPr>
          <p:nvPr>
            <p:ph type="sldNum" sz="quarter" idx="12"/>
          </p:nvPr>
        </p:nvSpPr>
        <p:spPr/>
        <p:txBody>
          <a:bodyPr/>
          <a:lstStyle/>
          <a:p>
            <a:fld id="{C8088C6B-853C-499D-A000-2F5228BFD7B9}" type="slidenum">
              <a:rPr lang="es-AR" smtClean="0"/>
              <a:t>‹Nº›</a:t>
            </a:fld>
            <a:endParaRPr lang="es-AR"/>
          </a:p>
        </p:txBody>
      </p:sp>
    </p:spTree>
    <p:extLst>
      <p:ext uri="{BB962C8B-B14F-4D97-AF65-F5344CB8AC3E}">
        <p14:creationId xmlns:p14="http://schemas.microsoft.com/office/powerpoint/2010/main" val="1046039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89353-7C8D-EAD4-06D9-DCB667F6B0D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27B3F33B-E9AE-27A7-E5D1-AF786FB4F445}"/>
              </a:ext>
            </a:extLst>
          </p:cNvPr>
          <p:cNvSpPr>
            <a:spLocks noGrp="1"/>
          </p:cNvSpPr>
          <p:nvPr>
            <p:ph type="dt" sz="half" idx="10"/>
          </p:nvPr>
        </p:nvSpPr>
        <p:spPr/>
        <p:txBody>
          <a:bodyPr/>
          <a:lstStyle/>
          <a:p>
            <a:fld id="{44B976EF-C6AD-4B89-BF60-F2C30E90EF6E}" type="datetimeFigureOut">
              <a:rPr lang="es-AR" smtClean="0"/>
              <a:t>7/12/2023</a:t>
            </a:fld>
            <a:endParaRPr lang="es-AR"/>
          </a:p>
        </p:txBody>
      </p:sp>
      <p:sp>
        <p:nvSpPr>
          <p:cNvPr id="4" name="Marcador de pie de página 3">
            <a:extLst>
              <a:ext uri="{FF2B5EF4-FFF2-40B4-BE49-F238E27FC236}">
                <a16:creationId xmlns:a16="http://schemas.microsoft.com/office/drawing/2014/main" id="{68552012-D736-403F-7307-FFBE34782D47}"/>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E20817F4-E8B0-2179-3A9A-47592972E844}"/>
              </a:ext>
            </a:extLst>
          </p:cNvPr>
          <p:cNvSpPr>
            <a:spLocks noGrp="1"/>
          </p:cNvSpPr>
          <p:nvPr>
            <p:ph type="sldNum" sz="quarter" idx="12"/>
          </p:nvPr>
        </p:nvSpPr>
        <p:spPr/>
        <p:txBody>
          <a:bodyPr/>
          <a:lstStyle/>
          <a:p>
            <a:fld id="{C8088C6B-853C-499D-A000-2F5228BFD7B9}" type="slidenum">
              <a:rPr lang="es-AR" smtClean="0"/>
              <a:t>‹Nº›</a:t>
            </a:fld>
            <a:endParaRPr lang="es-AR"/>
          </a:p>
        </p:txBody>
      </p:sp>
    </p:spTree>
    <p:extLst>
      <p:ext uri="{BB962C8B-B14F-4D97-AF65-F5344CB8AC3E}">
        <p14:creationId xmlns:p14="http://schemas.microsoft.com/office/powerpoint/2010/main" val="2519375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79A3293-9C26-81B9-5E2B-006A7CFD8707}"/>
              </a:ext>
            </a:extLst>
          </p:cNvPr>
          <p:cNvSpPr>
            <a:spLocks noGrp="1"/>
          </p:cNvSpPr>
          <p:nvPr>
            <p:ph type="dt" sz="half" idx="10"/>
          </p:nvPr>
        </p:nvSpPr>
        <p:spPr/>
        <p:txBody>
          <a:bodyPr/>
          <a:lstStyle/>
          <a:p>
            <a:fld id="{44B976EF-C6AD-4B89-BF60-F2C30E90EF6E}" type="datetimeFigureOut">
              <a:rPr lang="es-AR" smtClean="0"/>
              <a:t>7/12/2023</a:t>
            </a:fld>
            <a:endParaRPr lang="es-AR"/>
          </a:p>
        </p:txBody>
      </p:sp>
      <p:sp>
        <p:nvSpPr>
          <p:cNvPr id="3" name="Marcador de pie de página 2">
            <a:extLst>
              <a:ext uri="{FF2B5EF4-FFF2-40B4-BE49-F238E27FC236}">
                <a16:creationId xmlns:a16="http://schemas.microsoft.com/office/drawing/2014/main" id="{BD0AE166-99A0-68C4-5C98-E4C186426E33}"/>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0766B2E1-B46C-1B20-0153-0A270E77F045}"/>
              </a:ext>
            </a:extLst>
          </p:cNvPr>
          <p:cNvSpPr>
            <a:spLocks noGrp="1"/>
          </p:cNvSpPr>
          <p:nvPr>
            <p:ph type="sldNum" sz="quarter" idx="12"/>
          </p:nvPr>
        </p:nvSpPr>
        <p:spPr/>
        <p:txBody>
          <a:bodyPr/>
          <a:lstStyle/>
          <a:p>
            <a:fld id="{C8088C6B-853C-499D-A000-2F5228BFD7B9}" type="slidenum">
              <a:rPr lang="es-AR" smtClean="0"/>
              <a:t>‹Nº›</a:t>
            </a:fld>
            <a:endParaRPr lang="es-AR"/>
          </a:p>
        </p:txBody>
      </p:sp>
    </p:spTree>
    <p:extLst>
      <p:ext uri="{BB962C8B-B14F-4D97-AF65-F5344CB8AC3E}">
        <p14:creationId xmlns:p14="http://schemas.microsoft.com/office/powerpoint/2010/main" val="3875224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B0E2F5-B930-D7F3-D220-1538161B62F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334E7D9B-63FB-B0B9-3E8B-BD26F76AF6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E3BD48B1-4FD9-083D-64C5-38C59D512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9F7EDDA-1AE9-CE37-9AEE-9B0E94C8ABAA}"/>
              </a:ext>
            </a:extLst>
          </p:cNvPr>
          <p:cNvSpPr>
            <a:spLocks noGrp="1"/>
          </p:cNvSpPr>
          <p:nvPr>
            <p:ph type="dt" sz="half" idx="10"/>
          </p:nvPr>
        </p:nvSpPr>
        <p:spPr/>
        <p:txBody>
          <a:bodyPr/>
          <a:lstStyle/>
          <a:p>
            <a:fld id="{44B976EF-C6AD-4B89-BF60-F2C30E90EF6E}" type="datetimeFigureOut">
              <a:rPr lang="es-AR" smtClean="0"/>
              <a:t>7/12/2023</a:t>
            </a:fld>
            <a:endParaRPr lang="es-AR"/>
          </a:p>
        </p:txBody>
      </p:sp>
      <p:sp>
        <p:nvSpPr>
          <p:cNvPr id="6" name="Marcador de pie de página 5">
            <a:extLst>
              <a:ext uri="{FF2B5EF4-FFF2-40B4-BE49-F238E27FC236}">
                <a16:creationId xmlns:a16="http://schemas.microsoft.com/office/drawing/2014/main" id="{F46B1B23-93DC-B235-27DF-2028373F6D1A}"/>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92BA47E7-5AEE-2D05-0972-0B685DB69A13}"/>
              </a:ext>
            </a:extLst>
          </p:cNvPr>
          <p:cNvSpPr>
            <a:spLocks noGrp="1"/>
          </p:cNvSpPr>
          <p:nvPr>
            <p:ph type="sldNum" sz="quarter" idx="12"/>
          </p:nvPr>
        </p:nvSpPr>
        <p:spPr/>
        <p:txBody>
          <a:bodyPr/>
          <a:lstStyle/>
          <a:p>
            <a:fld id="{C8088C6B-853C-499D-A000-2F5228BFD7B9}" type="slidenum">
              <a:rPr lang="es-AR" smtClean="0"/>
              <a:t>‹Nº›</a:t>
            </a:fld>
            <a:endParaRPr lang="es-AR"/>
          </a:p>
        </p:txBody>
      </p:sp>
    </p:spTree>
    <p:extLst>
      <p:ext uri="{BB962C8B-B14F-4D97-AF65-F5344CB8AC3E}">
        <p14:creationId xmlns:p14="http://schemas.microsoft.com/office/powerpoint/2010/main" val="284018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69F67-8FAD-4F0F-EDD0-0668EEAFCE9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C7B12F80-C615-8DFA-CEF9-B6859F3609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81F17142-42C4-6AD7-E722-78EF5F854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D4FDA8-2B44-492D-8482-32E5D584C1B6}"/>
              </a:ext>
            </a:extLst>
          </p:cNvPr>
          <p:cNvSpPr>
            <a:spLocks noGrp="1"/>
          </p:cNvSpPr>
          <p:nvPr>
            <p:ph type="dt" sz="half" idx="10"/>
          </p:nvPr>
        </p:nvSpPr>
        <p:spPr/>
        <p:txBody>
          <a:bodyPr/>
          <a:lstStyle/>
          <a:p>
            <a:fld id="{44B976EF-C6AD-4B89-BF60-F2C30E90EF6E}" type="datetimeFigureOut">
              <a:rPr lang="es-AR" smtClean="0"/>
              <a:t>7/12/2023</a:t>
            </a:fld>
            <a:endParaRPr lang="es-AR"/>
          </a:p>
        </p:txBody>
      </p:sp>
      <p:sp>
        <p:nvSpPr>
          <p:cNvPr id="6" name="Marcador de pie de página 5">
            <a:extLst>
              <a:ext uri="{FF2B5EF4-FFF2-40B4-BE49-F238E27FC236}">
                <a16:creationId xmlns:a16="http://schemas.microsoft.com/office/drawing/2014/main" id="{1D3643DA-9238-DBF9-3862-A1511940F6B4}"/>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C2C80C55-A823-34EC-65AC-6FBD11D488DD}"/>
              </a:ext>
            </a:extLst>
          </p:cNvPr>
          <p:cNvSpPr>
            <a:spLocks noGrp="1"/>
          </p:cNvSpPr>
          <p:nvPr>
            <p:ph type="sldNum" sz="quarter" idx="12"/>
          </p:nvPr>
        </p:nvSpPr>
        <p:spPr/>
        <p:txBody>
          <a:bodyPr/>
          <a:lstStyle/>
          <a:p>
            <a:fld id="{C8088C6B-853C-499D-A000-2F5228BFD7B9}" type="slidenum">
              <a:rPr lang="es-AR" smtClean="0"/>
              <a:t>‹Nº›</a:t>
            </a:fld>
            <a:endParaRPr lang="es-AR"/>
          </a:p>
        </p:txBody>
      </p:sp>
    </p:spTree>
    <p:extLst>
      <p:ext uri="{BB962C8B-B14F-4D97-AF65-F5344CB8AC3E}">
        <p14:creationId xmlns:p14="http://schemas.microsoft.com/office/powerpoint/2010/main" val="270790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B018F86-F054-CA15-4F4A-F553CB5C70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8655BDF-8EE2-6D61-E8CF-D3863651B8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4EF62F56-1E85-D098-99B9-EE62006D58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976EF-C6AD-4B89-BF60-F2C30E90EF6E}" type="datetimeFigureOut">
              <a:rPr lang="es-AR" smtClean="0"/>
              <a:t>7/12/2023</a:t>
            </a:fld>
            <a:endParaRPr lang="es-AR"/>
          </a:p>
        </p:txBody>
      </p:sp>
      <p:sp>
        <p:nvSpPr>
          <p:cNvPr id="5" name="Marcador de pie de página 4">
            <a:extLst>
              <a:ext uri="{FF2B5EF4-FFF2-40B4-BE49-F238E27FC236}">
                <a16:creationId xmlns:a16="http://schemas.microsoft.com/office/drawing/2014/main" id="{F09BA897-E399-CFC9-6F00-524C6F0C78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75935C09-0C61-961C-297C-ACBFD9218F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8C6B-853C-499D-A000-2F5228BFD7B9}" type="slidenum">
              <a:rPr lang="es-AR" smtClean="0"/>
              <a:t>‹Nº›</a:t>
            </a:fld>
            <a:endParaRPr lang="es-AR"/>
          </a:p>
        </p:txBody>
      </p:sp>
    </p:spTree>
    <p:extLst>
      <p:ext uri="{BB962C8B-B14F-4D97-AF65-F5344CB8AC3E}">
        <p14:creationId xmlns:p14="http://schemas.microsoft.com/office/powerpoint/2010/main" val="58291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jpeg"/><Relationship Id="rId17"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jpeg"/><Relationship Id="rId17"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jp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jpeg"/><Relationship Id="rId17" Type="http://schemas.openxmlformats.org/officeDocument/2006/relationships/image" Target="../media/image19.png"/><Relationship Id="rId2" Type="http://schemas.openxmlformats.org/officeDocument/2006/relationships/image" Target="../media/image5.png"/><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che aparcado en la calle&#10;&#10;Descripción generada automáticamente">
            <a:extLst>
              <a:ext uri="{FF2B5EF4-FFF2-40B4-BE49-F238E27FC236}">
                <a16:creationId xmlns:a16="http://schemas.microsoft.com/office/drawing/2014/main" id="{F5BFCD13-86AE-DEAD-5E65-6DF7B1AB149D}"/>
              </a:ext>
            </a:extLst>
          </p:cNvPr>
          <p:cNvPicPr>
            <a:picLocks noChangeAspect="1"/>
          </p:cNvPicPr>
          <p:nvPr/>
        </p:nvPicPr>
        <p:blipFill rotWithShape="1">
          <a:blip r:embed="rId2">
            <a:extLst>
              <a:ext uri="{28A0092B-C50C-407E-A947-70E740481C1C}">
                <a14:useLocalDpi xmlns:a14="http://schemas.microsoft.com/office/drawing/2010/main" val="0"/>
              </a:ext>
            </a:extLst>
          </a:blip>
          <a:srcRect l="6399" t="9091" r="8753" b="1"/>
          <a:stretch/>
        </p:blipFill>
        <p:spPr>
          <a:xfrm>
            <a:off x="20" y="10"/>
            <a:ext cx="12191981" cy="6857990"/>
          </a:xfrm>
          <a:prstGeom prst="rect">
            <a:avLst/>
          </a:prstGeom>
        </p:spPr>
      </p:pic>
      <p:sp>
        <p:nvSpPr>
          <p:cNvPr id="35" name="Rectangle 2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41664EB-750E-FDE1-7AB1-7E41ABEDD8A1}"/>
              </a:ext>
            </a:extLst>
          </p:cNvPr>
          <p:cNvSpPr>
            <a:spLocks noGrp="1"/>
          </p:cNvSpPr>
          <p:nvPr>
            <p:ph type="ctrTitle"/>
          </p:nvPr>
        </p:nvSpPr>
        <p:spPr>
          <a:xfrm>
            <a:off x="1998891" y="-1306051"/>
            <a:ext cx="9078562" cy="2387600"/>
          </a:xfrm>
        </p:spPr>
        <p:txBody>
          <a:bodyPr>
            <a:normAutofit/>
          </a:bodyPr>
          <a:lstStyle/>
          <a:p>
            <a:pPr algn="l"/>
            <a:r>
              <a:rPr lang="es-AR" sz="6600" dirty="0">
                <a:solidFill>
                  <a:schemeClr val="bg1"/>
                </a:solidFill>
              </a:rPr>
              <a:t>PROYECTO FINAL GRUPAL</a:t>
            </a:r>
          </a:p>
        </p:txBody>
      </p:sp>
      <p:sp>
        <p:nvSpPr>
          <p:cNvPr id="36" name="Rectangle: Rounded Corners 3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13A12CFC-4490-8BA7-D9CE-4FDE430EAEDD}"/>
              </a:ext>
            </a:extLst>
          </p:cNvPr>
          <p:cNvSpPr>
            <a:spLocks noGrp="1"/>
          </p:cNvSpPr>
          <p:nvPr>
            <p:ph type="subTitle" idx="1"/>
          </p:nvPr>
        </p:nvSpPr>
        <p:spPr>
          <a:xfrm>
            <a:off x="404553" y="5624945"/>
            <a:ext cx="9078562" cy="592975"/>
          </a:xfrm>
        </p:spPr>
        <p:txBody>
          <a:bodyPr anchor="ctr">
            <a:normAutofit/>
          </a:bodyPr>
          <a:lstStyle/>
          <a:p>
            <a:pPr lvl="1" algn="l"/>
            <a:r>
              <a:rPr lang="es-AR" dirty="0">
                <a:solidFill>
                  <a:schemeClr val="bg1"/>
                </a:solidFill>
              </a:rPr>
              <a:t>NYC TAXIS &amp; CARBON EMISSION</a:t>
            </a:r>
          </a:p>
        </p:txBody>
      </p:sp>
      <p:sp>
        <p:nvSpPr>
          <p:cNvPr id="4" name="CuadroTexto 3">
            <a:extLst>
              <a:ext uri="{FF2B5EF4-FFF2-40B4-BE49-F238E27FC236}">
                <a16:creationId xmlns:a16="http://schemas.microsoft.com/office/drawing/2014/main" id="{51C6AA54-5B3C-B710-207E-35DEF6B5C97A}"/>
              </a:ext>
            </a:extLst>
          </p:cNvPr>
          <p:cNvSpPr txBox="1"/>
          <p:nvPr/>
        </p:nvSpPr>
        <p:spPr>
          <a:xfrm>
            <a:off x="188107" y="6374753"/>
            <a:ext cx="11815785" cy="369332"/>
          </a:xfrm>
          <a:prstGeom prst="rect">
            <a:avLst/>
          </a:prstGeom>
          <a:gradFill>
            <a:gsLst>
              <a:gs pos="0">
                <a:schemeClr val="accent4">
                  <a:lumMod val="20000"/>
                  <a:lumOff val="80000"/>
                </a:schemeClr>
              </a:gs>
              <a:gs pos="35000">
                <a:schemeClr val="accent4">
                  <a:lumMod val="0"/>
                  <a:lumOff val="100000"/>
                </a:schemeClr>
              </a:gs>
              <a:gs pos="100000">
                <a:schemeClr val="accent4">
                  <a:lumMod val="100000"/>
                </a:schemeClr>
              </a:gs>
            </a:gsLst>
            <a:path path="circle">
              <a:fillToRect l="50000" t="-80000" r="50000" b="180000"/>
            </a:path>
          </a:gradFill>
        </p:spPr>
        <p:txBody>
          <a:bodyPr wrap="square" rtlCol="0">
            <a:spAutoFit/>
          </a:bodyPr>
          <a:lstStyle/>
          <a:p>
            <a:pPr>
              <a:spcAft>
                <a:spcPts val="600"/>
              </a:spcAft>
            </a:pPr>
            <a:r>
              <a:rPr lang="es-AR" dirty="0"/>
              <a:t>INTEGRANTES: ARROYO TOMAS,FERNANDEZ RODRIGO, FORERO CESAR, GOMEZ GALLEGOS S SILVANA, REBOLINI JERONIMO</a:t>
            </a:r>
          </a:p>
        </p:txBody>
      </p:sp>
      <p:pic>
        <p:nvPicPr>
          <p:cNvPr id="8" name="Imagen 7" descr="Logotipo, nombre de la empresa&#10;&#10;Descripción generada automáticamente">
            <a:extLst>
              <a:ext uri="{FF2B5EF4-FFF2-40B4-BE49-F238E27FC236}">
                <a16:creationId xmlns:a16="http://schemas.microsoft.com/office/drawing/2014/main" id="{D6ED2917-82F8-E1BB-5C19-CA18A2E1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732" y="4108399"/>
            <a:ext cx="3031909" cy="1998040"/>
          </a:xfrm>
          <a:prstGeom prst="rect">
            <a:avLst/>
          </a:prstGeom>
        </p:spPr>
      </p:pic>
    </p:spTree>
    <p:extLst>
      <p:ext uri="{BB962C8B-B14F-4D97-AF65-F5344CB8AC3E}">
        <p14:creationId xmlns:p14="http://schemas.microsoft.com/office/powerpoint/2010/main" val="230903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E577566-B84D-00A8-BBEA-A1E5A2BCC071}"/>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DIAGRAMA DE GANTT:</a:t>
            </a:r>
          </a:p>
        </p:txBody>
      </p:sp>
      <p:sp>
        <p:nvSpPr>
          <p:cNvPr id="2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Interfaz de usuario gráfica, Aplicación&#10;&#10;Descripción generada automáticamente">
            <a:extLst>
              <a:ext uri="{FF2B5EF4-FFF2-40B4-BE49-F238E27FC236}">
                <a16:creationId xmlns:a16="http://schemas.microsoft.com/office/drawing/2014/main" id="{A403C20F-926E-3A58-D6A4-4011F9C8F1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3916" y="2665702"/>
            <a:ext cx="5614416" cy="3186181"/>
          </a:xfrm>
          <a:prstGeom prst="rect">
            <a:avLst/>
          </a:prstGeom>
        </p:spPr>
      </p:pic>
      <p:pic>
        <p:nvPicPr>
          <p:cNvPr id="8" name="Imagen 7" descr="Interfaz de usuario gráfica, Aplicación, Chat o mensaje de texto&#10;&#10;Descripción generada automáticamente">
            <a:extLst>
              <a:ext uri="{FF2B5EF4-FFF2-40B4-BE49-F238E27FC236}">
                <a16:creationId xmlns:a16="http://schemas.microsoft.com/office/drawing/2014/main" id="{C5DF46D7-826A-F4EB-4613-29CACAFBA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01" y="2665703"/>
            <a:ext cx="6035696" cy="3186181"/>
          </a:xfrm>
          <a:prstGeom prst="rect">
            <a:avLst/>
          </a:prstGeom>
        </p:spPr>
      </p:pic>
      <p:pic>
        <p:nvPicPr>
          <p:cNvPr id="4" name="Imagen 3" descr="Logotipo, nombre de la empresa&#10;&#10;Descripción generada automáticamente">
            <a:extLst>
              <a:ext uri="{FF2B5EF4-FFF2-40B4-BE49-F238E27FC236}">
                <a16:creationId xmlns:a16="http://schemas.microsoft.com/office/drawing/2014/main" id="{02E096B9-E18F-F365-324B-F93B8DC52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1486955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 dibujo de una cara feliz&#10;&#10;Descripción generada automáticamente con confianza baja">
            <a:extLst>
              <a:ext uri="{FF2B5EF4-FFF2-40B4-BE49-F238E27FC236}">
                <a16:creationId xmlns:a16="http://schemas.microsoft.com/office/drawing/2014/main" id="{692FCEC1-1684-2BB9-4F0A-8D0B3DB91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795" y="3945487"/>
            <a:ext cx="2215223" cy="771550"/>
          </a:xfrm>
          <a:prstGeom prst="rect">
            <a:avLst/>
          </a:prstGeom>
        </p:spPr>
      </p:pic>
      <p:pic>
        <p:nvPicPr>
          <p:cNvPr id="5" name="Imagen 4" descr="Icono&#10;&#10;Descripción generada automáticamente">
            <a:extLst>
              <a:ext uri="{FF2B5EF4-FFF2-40B4-BE49-F238E27FC236}">
                <a16:creationId xmlns:a16="http://schemas.microsoft.com/office/drawing/2014/main" id="{E0482CA5-0B74-1986-B6C0-43265AA03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217" y="838617"/>
            <a:ext cx="431020" cy="473317"/>
          </a:xfrm>
          <a:prstGeom prst="rect">
            <a:avLst/>
          </a:prstGeom>
        </p:spPr>
      </p:pic>
      <p:pic>
        <p:nvPicPr>
          <p:cNvPr id="9" name="Imagen 8" descr="Forma&#10;&#10;Descripción generada automáticamente con confianza baja">
            <a:extLst>
              <a:ext uri="{FF2B5EF4-FFF2-40B4-BE49-F238E27FC236}">
                <a16:creationId xmlns:a16="http://schemas.microsoft.com/office/drawing/2014/main" id="{17C82160-DCCC-095B-0B1C-0A265F294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820" y="5732776"/>
            <a:ext cx="1582617" cy="678265"/>
          </a:xfrm>
          <a:prstGeom prst="rect">
            <a:avLst/>
          </a:prstGeom>
        </p:spPr>
      </p:pic>
      <p:pic>
        <p:nvPicPr>
          <p:cNvPr id="11" name="Imagen 10" descr="Icono&#10;&#10;Descripción generada automáticamente">
            <a:extLst>
              <a:ext uri="{FF2B5EF4-FFF2-40B4-BE49-F238E27FC236}">
                <a16:creationId xmlns:a16="http://schemas.microsoft.com/office/drawing/2014/main" id="{CE330F25-20AE-074F-F907-F79018FDE3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95" y="2317179"/>
            <a:ext cx="1756126" cy="983431"/>
          </a:xfrm>
          <a:prstGeom prst="rect">
            <a:avLst/>
          </a:prstGeom>
        </p:spPr>
      </p:pic>
      <p:pic>
        <p:nvPicPr>
          <p:cNvPr id="25" name="Imagen 24" descr="Icono&#10;&#10;Descripción generada automáticamente">
            <a:extLst>
              <a:ext uri="{FF2B5EF4-FFF2-40B4-BE49-F238E27FC236}">
                <a16:creationId xmlns:a16="http://schemas.microsoft.com/office/drawing/2014/main" id="{9F10E2FF-E67F-6E73-42C6-A949D8F11F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504" y="1152338"/>
            <a:ext cx="1523707" cy="510520"/>
          </a:xfrm>
          <a:prstGeom prst="rect">
            <a:avLst/>
          </a:prstGeom>
        </p:spPr>
      </p:pic>
      <p:pic>
        <p:nvPicPr>
          <p:cNvPr id="27" name="Imagen 26" descr="Logotipo, nombre de la empresa&#10;&#10;Descripción generada automáticamente">
            <a:extLst>
              <a:ext uri="{FF2B5EF4-FFF2-40B4-BE49-F238E27FC236}">
                <a16:creationId xmlns:a16="http://schemas.microsoft.com/office/drawing/2014/main" id="{E357A6EA-0F42-10FA-D174-1D12542E98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4708" y="1760872"/>
            <a:ext cx="430772" cy="498788"/>
          </a:xfrm>
          <a:prstGeom prst="rect">
            <a:avLst/>
          </a:prstGeom>
        </p:spPr>
      </p:pic>
      <p:pic>
        <p:nvPicPr>
          <p:cNvPr id="29" name="Imagen 28" descr="Imagen que contiene Logotipo&#10;&#10;Descripción generada automáticamente">
            <a:extLst>
              <a:ext uri="{FF2B5EF4-FFF2-40B4-BE49-F238E27FC236}">
                <a16:creationId xmlns:a16="http://schemas.microsoft.com/office/drawing/2014/main" id="{FD48FAB0-F647-FC26-8EB5-60D1E54918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1713" y="2482689"/>
            <a:ext cx="922486" cy="567684"/>
          </a:xfrm>
          <a:prstGeom prst="rect">
            <a:avLst/>
          </a:prstGeom>
        </p:spPr>
      </p:pic>
      <p:pic>
        <p:nvPicPr>
          <p:cNvPr id="31" name="Imagen 30" descr="Imagen que contiene dibujo&#10;&#10;Descripción generada automáticamente">
            <a:extLst>
              <a:ext uri="{FF2B5EF4-FFF2-40B4-BE49-F238E27FC236}">
                <a16:creationId xmlns:a16="http://schemas.microsoft.com/office/drawing/2014/main" id="{081A7F0D-240D-B28F-F07E-607CC90661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1983" y="2124375"/>
            <a:ext cx="431428" cy="431428"/>
          </a:xfrm>
          <a:prstGeom prst="rect">
            <a:avLst/>
          </a:prstGeom>
        </p:spPr>
      </p:pic>
      <p:pic>
        <p:nvPicPr>
          <p:cNvPr id="37" name="Imagen 36" descr="Círculo&#10;&#10;Descripción generada automáticamente">
            <a:extLst>
              <a:ext uri="{FF2B5EF4-FFF2-40B4-BE49-F238E27FC236}">
                <a16:creationId xmlns:a16="http://schemas.microsoft.com/office/drawing/2014/main" id="{C769BECC-FE21-1C9A-2C77-90BC1AE4C0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34920" y="5682045"/>
            <a:ext cx="1351956" cy="728996"/>
          </a:xfrm>
          <a:prstGeom prst="rect">
            <a:avLst/>
          </a:prstGeom>
        </p:spPr>
      </p:pic>
      <p:pic>
        <p:nvPicPr>
          <p:cNvPr id="45" name="Imagen 44" descr="Logotipo, nombre de la empresa&#10;&#10;Descripción generada automáticamente">
            <a:extLst>
              <a:ext uri="{FF2B5EF4-FFF2-40B4-BE49-F238E27FC236}">
                <a16:creationId xmlns:a16="http://schemas.microsoft.com/office/drawing/2014/main" id="{BA88DA63-A5F7-568C-C923-69B15D0BEF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1681" y="3163308"/>
            <a:ext cx="1496011" cy="496107"/>
          </a:xfrm>
          <a:prstGeom prst="rect">
            <a:avLst/>
          </a:prstGeom>
        </p:spPr>
      </p:pic>
      <p:pic>
        <p:nvPicPr>
          <p:cNvPr id="47" name="Imagen 46" descr="Un dibujo de una cara feliz&#10;&#10;Descripción generada automáticamente con confianza baja">
            <a:extLst>
              <a:ext uri="{FF2B5EF4-FFF2-40B4-BE49-F238E27FC236}">
                <a16:creationId xmlns:a16="http://schemas.microsoft.com/office/drawing/2014/main" id="{56E4041F-1678-413F-9B7F-C1E94E3376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26618" y="3120986"/>
            <a:ext cx="663058" cy="795669"/>
          </a:xfrm>
          <a:prstGeom prst="rect">
            <a:avLst/>
          </a:prstGeom>
        </p:spPr>
      </p:pic>
      <p:pic>
        <p:nvPicPr>
          <p:cNvPr id="49" name="Imagen 48" descr="Un dibujo en blanco y negro&#10;&#10;Descripción generada automáticamente con confianza media">
            <a:extLst>
              <a:ext uri="{FF2B5EF4-FFF2-40B4-BE49-F238E27FC236}">
                <a16:creationId xmlns:a16="http://schemas.microsoft.com/office/drawing/2014/main" id="{228BFB27-F448-8B8F-FF00-427045077B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45041" y="2235020"/>
            <a:ext cx="740274" cy="660959"/>
          </a:xfrm>
          <a:prstGeom prst="rect">
            <a:avLst/>
          </a:prstGeom>
        </p:spPr>
      </p:pic>
      <p:pic>
        <p:nvPicPr>
          <p:cNvPr id="51" name="Imagen 50" descr="Icono&#10;&#10;Descripción generada automáticamente">
            <a:extLst>
              <a:ext uri="{FF2B5EF4-FFF2-40B4-BE49-F238E27FC236}">
                <a16:creationId xmlns:a16="http://schemas.microsoft.com/office/drawing/2014/main" id="{DA6A04B3-E636-EA65-E750-A14F8E2B64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4244" y="945311"/>
            <a:ext cx="1184588" cy="530412"/>
          </a:xfrm>
          <a:prstGeom prst="rect">
            <a:avLst/>
          </a:prstGeom>
        </p:spPr>
      </p:pic>
      <p:pic>
        <p:nvPicPr>
          <p:cNvPr id="53" name="Imagen 52" descr="Dibujo con letras blancas&#10;&#10;Descripción generada automáticamente con confianza media">
            <a:extLst>
              <a:ext uri="{FF2B5EF4-FFF2-40B4-BE49-F238E27FC236}">
                <a16:creationId xmlns:a16="http://schemas.microsoft.com/office/drawing/2014/main" id="{FDE6C93A-92D5-635B-7F22-C57CF6E31B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43070" y="1257037"/>
            <a:ext cx="1184588" cy="475174"/>
          </a:xfrm>
          <a:prstGeom prst="rect">
            <a:avLst/>
          </a:prstGeom>
        </p:spPr>
      </p:pic>
      <p:sp>
        <p:nvSpPr>
          <p:cNvPr id="1168" name="Rectángulo 1167">
            <a:extLst>
              <a:ext uri="{FF2B5EF4-FFF2-40B4-BE49-F238E27FC236}">
                <a16:creationId xmlns:a16="http://schemas.microsoft.com/office/drawing/2014/main" id="{B4A13BBB-A242-105B-4BA0-CB1F239E3C70}"/>
              </a:ext>
            </a:extLst>
          </p:cNvPr>
          <p:cNvSpPr/>
          <p:nvPr/>
        </p:nvSpPr>
        <p:spPr>
          <a:xfrm>
            <a:off x="4000943" y="11020"/>
            <a:ext cx="5265082" cy="707886"/>
          </a:xfrm>
          <a:prstGeom prst="rect">
            <a:avLst/>
          </a:prstGeom>
          <a:pattFill prst="pct5">
            <a:fgClr>
              <a:schemeClr val="accent1"/>
            </a:fgClr>
            <a:bgClr>
              <a:schemeClr val="bg1"/>
            </a:bgClr>
          </a:pattFill>
        </p:spPr>
        <p:txBody>
          <a:bodyPr wrap="square" lIns="91440" tIns="45720" rIns="91440" bIns="45720">
            <a:spAutoFit/>
          </a:bodyPr>
          <a:lstStyle/>
          <a:p>
            <a:pPr algn="ctr"/>
            <a:r>
              <a:rPr lang="es-ES" sz="4000" dirty="0">
                <a:ln w="0"/>
                <a:solidFill>
                  <a:schemeClr val="accent1"/>
                </a:solidFill>
                <a:effectLst>
                  <a:outerShdw blurRad="38100" dist="25400" dir="5400000" algn="ctr" rotWithShape="0">
                    <a:srgbClr val="6E747A">
                      <a:alpha val="43000"/>
                    </a:srgbClr>
                  </a:outerShdw>
                </a:effectLst>
              </a:rPr>
              <a:t>STACK TECNOLÓGICO</a:t>
            </a:r>
            <a:endParaRPr lang="es-ES" sz="4000" b="0" cap="none" spc="0" dirty="0">
              <a:ln w="0"/>
              <a:solidFill>
                <a:schemeClr val="accent1"/>
              </a:solidFill>
              <a:effectLst>
                <a:outerShdw blurRad="38100" dist="25400" dir="5400000" algn="ctr" rotWithShape="0">
                  <a:srgbClr val="6E747A">
                    <a:alpha val="43000"/>
                  </a:srgbClr>
                </a:outerShdw>
              </a:effectLst>
            </a:endParaRPr>
          </a:p>
        </p:txBody>
      </p:sp>
      <p:pic>
        <p:nvPicPr>
          <p:cNvPr id="8" name="Imagen 7" descr="Logotipo, nombre de la empresa&#10;&#10;Descripción generada automáticamente">
            <a:extLst>
              <a:ext uri="{FF2B5EF4-FFF2-40B4-BE49-F238E27FC236}">
                <a16:creationId xmlns:a16="http://schemas.microsoft.com/office/drawing/2014/main" id="{26BC0085-CEB7-2745-3E36-589129A7604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67EED963-F6D2-28B7-EB86-5B21D1A7783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21271" y="4812581"/>
            <a:ext cx="2476862" cy="381056"/>
          </a:xfrm>
          <a:prstGeom prst="rect">
            <a:avLst/>
          </a:prstGeom>
        </p:spPr>
      </p:pic>
      <p:cxnSp>
        <p:nvCxnSpPr>
          <p:cNvPr id="1115" name="Conector recto 1114">
            <a:extLst>
              <a:ext uri="{FF2B5EF4-FFF2-40B4-BE49-F238E27FC236}">
                <a16:creationId xmlns:a16="http://schemas.microsoft.com/office/drawing/2014/main" id="{05A593D4-37FA-24DC-458C-D76E5A0203D1}"/>
              </a:ext>
            </a:extLst>
          </p:cNvPr>
          <p:cNvCxnSpPr>
            <a:cxnSpLocks/>
            <a:stCxn id="11" idx="3"/>
            <a:endCxn id="1132" idx="1"/>
          </p:cNvCxnSpPr>
          <p:nvPr/>
        </p:nvCxnSpPr>
        <p:spPr>
          <a:xfrm flipV="1">
            <a:off x="2486421" y="1636790"/>
            <a:ext cx="2512744" cy="1172105"/>
          </a:xfrm>
          <a:prstGeom prst="line">
            <a:avLst/>
          </a:prstGeom>
        </p:spPr>
        <p:style>
          <a:lnRef idx="1">
            <a:schemeClr val="accent1"/>
          </a:lnRef>
          <a:fillRef idx="0">
            <a:schemeClr val="accent1"/>
          </a:fillRef>
          <a:effectRef idx="0">
            <a:schemeClr val="accent1"/>
          </a:effectRef>
          <a:fontRef idx="minor">
            <a:schemeClr val="tx1"/>
          </a:fontRef>
        </p:style>
      </p:cxnSp>
      <p:sp>
        <p:nvSpPr>
          <p:cNvPr id="1121" name="Rectángulo: esquinas redondeadas 1120">
            <a:extLst>
              <a:ext uri="{FF2B5EF4-FFF2-40B4-BE49-F238E27FC236}">
                <a16:creationId xmlns:a16="http://schemas.microsoft.com/office/drawing/2014/main" id="{7232E0D5-8356-831A-8D8B-15D0007BDD6B}"/>
              </a:ext>
            </a:extLst>
          </p:cNvPr>
          <p:cNvSpPr/>
          <p:nvPr/>
        </p:nvSpPr>
        <p:spPr>
          <a:xfrm>
            <a:off x="5735375" y="4339022"/>
            <a:ext cx="1582616" cy="798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BIG DATA</a:t>
            </a:r>
          </a:p>
        </p:txBody>
      </p:sp>
      <p:cxnSp>
        <p:nvCxnSpPr>
          <p:cNvPr id="1123" name="Conector recto 1122">
            <a:extLst>
              <a:ext uri="{FF2B5EF4-FFF2-40B4-BE49-F238E27FC236}">
                <a16:creationId xmlns:a16="http://schemas.microsoft.com/office/drawing/2014/main" id="{F055AD62-9759-6DA1-54D5-C12C57E701D2}"/>
              </a:ext>
            </a:extLst>
          </p:cNvPr>
          <p:cNvCxnSpPr>
            <a:stCxn id="11" idx="3"/>
            <a:endCxn id="1121" idx="1"/>
          </p:cNvCxnSpPr>
          <p:nvPr/>
        </p:nvCxnSpPr>
        <p:spPr>
          <a:xfrm>
            <a:off x="2486421" y="2808895"/>
            <a:ext cx="3248954" cy="1929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5" name="Conector recto de flecha 1124">
            <a:extLst>
              <a:ext uri="{FF2B5EF4-FFF2-40B4-BE49-F238E27FC236}">
                <a16:creationId xmlns:a16="http://schemas.microsoft.com/office/drawing/2014/main" id="{43E0BC2F-5DFD-6344-5C32-5043BACB4D18}"/>
              </a:ext>
            </a:extLst>
          </p:cNvPr>
          <p:cNvCxnSpPr>
            <a:cxnSpLocks/>
            <a:stCxn id="1121" idx="3"/>
            <a:endCxn id="7" idx="1"/>
          </p:cNvCxnSpPr>
          <p:nvPr/>
        </p:nvCxnSpPr>
        <p:spPr>
          <a:xfrm flipV="1">
            <a:off x="7317991" y="4331262"/>
            <a:ext cx="1300804" cy="406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7" name="Conector recto de flecha 1126">
            <a:extLst>
              <a:ext uri="{FF2B5EF4-FFF2-40B4-BE49-F238E27FC236}">
                <a16:creationId xmlns:a16="http://schemas.microsoft.com/office/drawing/2014/main" id="{B8EAD249-B4D8-FB5C-A540-21486B8080CF}"/>
              </a:ext>
            </a:extLst>
          </p:cNvPr>
          <p:cNvCxnSpPr>
            <a:cxnSpLocks/>
            <a:stCxn id="1121" idx="3"/>
            <a:endCxn id="10" idx="1"/>
          </p:cNvCxnSpPr>
          <p:nvPr/>
        </p:nvCxnSpPr>
        <p:spPr>
          <a:xfrm>
            <a:off x="7317991" y="4738083"/>
            <a:ext cx="1403280" cy="265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2" name="Rectángulo: esquinas redondeadas 1131">
            <a:extLst>
              <a:ext uri="{FF2B5EF4-FFF2-40B4-BE49-F238E27FC236}">
                <a16:creationId xmlns:a16="http://schemas.microsoft.com/office/drawing/2014/main" id="{013EDF84-7E9E-C94D-8031-DEF545424986}"/>
              </a:ext>
            </a:extLst>
          </p:cNvPr>
          <p:cNvSpPr/>
          <p:nvPr/>
        </p:nvSpPr>
        <p:spPr>
          <a:xfrm>
            <a:off x="4999165" y="1237729"/>
            <a:ext cx="1582616" cy="798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ETL/EDA</a:t>
            </a:r>
          </a:p>
        </p:txBody>
      </p:sp>
      <p:sp>
        <p:nvSpPr>
          <p:cNvPr id="1134" name="Rectángulo: esquinas redondeadas 1133">
            <a:extLst>
              <a:ext uri="{FF2B5EF4-FFF2-40B4-BE49-F238E27FC236}">
                <a16:creationId xmlns:a16="http://schemas.microsoft.com/office/drawing/2014/main" id="{F13AA103-9FAA-3250-E542-00DB020870A0}"/>
              </a:ext>
            </a:extLst>
          </p:cNvPr>
          <p:cNvSpPr/>
          <p:nvPr/>
        </p:nvSpPr>
        <p:spPr>
          <a:xfrm>
            <a:off x="3319590" y="4331262"/>
            <a:ext cx="1582616" cy="798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MACHINE</a:t>
            </a:r>
          </a:p>
          <a:p>
            <a:pPr algn="ctr"/>
            <a:r>
              <a:rPr lang="es-AR" dirty="0"/>
              <a:t>LEARNING</a:t>
            </a:r>
          </a:p>
        </p:txBody>
      </p:sp>
      <p:sp>
        <p:nvSpPr>
          <p:cNvPr id="1135" name="Rectángulo: esquinas redondeadas 1134">
            <a:extLst>
              <a:ext uri="{FF2B5EF4-FFF2-40B4-BE49-F238E27FC236}">
                <a16:creationId xmlns:a16="http://schemas.microsoft.com/office/drawing/2014/main" id="{07DA50CE-101D-8ADF-F869-DAAD952DCCD2}"/>
              </a:ext>
            </a:extLst>
          </p:cNvPr>
          <p:cNvSpPr/>
          <p:nvPr/>
        </p:nvSpPr>
        <p:spPr>
          <a:xfrm>
            <a:off x="861484" y="4339022"/>
            <a:ext cx="1582616" cy="798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DATA ANALYTICS</a:t>
            </a:r>
          </a:p>
        </p:txBody>
      </p:sp>
      <p:cxnSp>
        <p:nvCxnSpPr>
          <p:cNvPr id="1154" name="Conector recto 1153">
            <a:extLst>
              <a:ext uri="{FF2B5EF4-FFF2-40B4-BE49-F238E27FC236}">
                <a16:creationId xmlns:a16="http://schemas.microsoft.com/office/drawing/2014/main" id="{D9937741-CEF9-52D8-04FC-38D473B40FE8}"/>
              </a:ext>
            </a:extLst>
          </p:cNvPr>
          <p:cNvCxnSpPr>
            <a:cxnSpLocks/>
            <a:stCxn id="11" idx="3"/>
            <a:endCxn id="1135" idx="0"/>
          </p:cNvCxnSpPr>
          <p:nvPr/>
        </p:nvCxnSpPr>
        <p:spPr>
          <a:xfrm flipH="1">
            <a:off x="1652792" y="2808895"/>
            <a:ext cx="833629" cy="1530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0" name="Conector recto 1159">
            <a:extLst>
              <a:ext uri="{FF2B5EF4-FFF2-40B4-BE49-F238E27FC236}">
                <a16:creationId xmlns:a16="http://schemas.microsoft.com/office/drawing/2014/main" id="{401D0207-C517-4AA3-6B1D-BFE8BC80F780}"/>
              </a:ext>
            </a:extLst>
          </p:cNvPr>
          <p:cNvCxnSpPr>
            <a:stCxn id="11" idx="0"/>
            <a:endCxn id="25" idx="2"/>
          </p:cNvCxnSpPr>
          <p:nvPr/>
        </p:nvCxnSpPr>
        <p:spPr>
          <a:xfrm flipV="1">
            <a:off x="1608358" y="1662858"/>
            <a:ext cx="0" cy="654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3" name="Conector recto 1162">
            <a:extLst>
              <a:ext uri="{FF2B5EF4-FFF2-40B4-BE49-F238E27FC236}">
                <a16:creationId xmlns:a16="http://schemas.microsoft.com/office/drawing/2014/main" id="{3B1E34A6-2342-43D7-ACDA-43490F88434E}"/>
              </a:ext>
            </a:extLst>
          </p:cNvPr>
          <p:cNvCxnSpPr>
            <a:stCxn id="11" idx="3"/>
            <a:endCxn id="1134" idx="0"/>
          </p:cNvCxnSpPr>
          <p:nvPr/>
        </p:nvCxnSpPr>
        <p:spPr>
          <a:xfrm>
            <a:off x="2486421" y="2808895"/>
            <a:ext cx="1624477" cy="1522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5" name="Conector recto de flecha 1164">
            <a:extLst>
              <a:ext uri="{FF2B5EF4-FFF2-40B4-BE49-F238E27FC236}">
                <a16:creationId xmlns:a16="http://schemas.microsoft.com/office/drawing/2014/main" id="{A80DBCD4-976E-5196-2C63-D2E7115E6D67}"/>
              </a:ext>
            </a:extLst>
          </p:cNvPr>
          <p:cNvCxnSpPr>
            <a:stCxn id="1134" idx="2"/>
            <a:endCxn id="37" idx="0"/>
          </p:cNvCxnSpPr>
          <p:nvPr/>
        </p:nvCxnSpPr>
        <p:spPr>
          <a:xfrm>
            <a:off x="4110898" y="5129384"/>
            <a:ext cx="0" cy="552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9" name="Conector recto de flecha 1168">
            <a:extLst>
              <a:ext uri="{FF2B5EF4-FFF2-40B4-BE49-F238E27FC236}">
                <a16:creationId xmlns:a16="http://schemas.microsoft.com/office/drawing/2014/main" id="{96FE0EE1-8002-1A5F-696E-ADE226EF93A4}"/>
              </a:ext>
            </a:extLst>
          </p:cNvPr>
          <p:cNvCxnSpPr>
            <a:cxnSpLocks/>
            <a:stCxn id="1135" idx="2"/>
            <a:endCxn id="9" idx="0"/>
          </p:cNvCxnSpPr>
          <p:nvPr/>
        </p:nvCxnSpPr>
        <p:spPr>
          <a:xfrm>
            <a:off x="1652792" y="5137144"/>
            <a:ext cx="14337" cy="595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7" name="Conector recto de flecha 1176">
            <a:extLst>
              <a:ext uri="{FF2B5EF4-FFF2-40B4-BE49-F238E27FC236}">
                <a16:creationId xmlns:a16="http://schemas.microsoft.com/office/drawing/2014/main" id="{579F4039-23AC-867E-DBBC-0C68465DE109}"/>
              </a:ext>
            </a:extLst>
          </p:cNvPr>
          <p:cNvCxnSpPr>
            <a:cxnSpLocks/>
            <a:stCxn id="1132" idx="3"/>
            <a:endCxn id="5" idx="1"/>
          </p:cNvCxnSpPr>
          <p:nvPr/>
        </p:nvCxnSpPr>
        <p:spPr>
          <a:xfrm flipV="1">
            <a:off x="6581781" y="1075276"/>
            <a:ext cx="740436" cy="561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9" name="Conector recto de flecha 1178">
            <a:extLst>
              <a:ext uri="{FF2B5EF4-FFF2-40B4-BE49-F238E27FC236}">
                <a16:creationId xmlns:a16="http://schemas.microsoft.com/office/drawing/2014/main" id="{D41E1C04-EEEC-AE9A-D3D3-4CB4E672CD10}"/>
              </a:ext>
            </a:extLst>
          </p:cNvPr>
          <p:cNvCxnSpPr>
            <a:cxnSpLocks/>
            <a:stCxn id="1132" idx="3"/>
            <a:endCxn id="31" idx="1"/>
          </p:cNvCxnSpPr>
          <p:nvPr/>
        </p:nvCxnSpPr>
        <p:spPr>
          <a:xfrm>
            <a:off x="6581781" y="1636790"/>
            <a:ext cx="1100202" cy="70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1" name="Conector recto de flecha 1180">
            <a:extLst>
              <a:ext uri="{FF2B5EF4-FFF2-40B4-BE49-F238E27FC236}">
                <a16:creationId xmlns:a16="http://schemas.microsoft.com/office/drawing/2014/main" id="{0CA2C053-16B4-BA67-8CE8-D52FDBF8FD4D}"/>
              </a:ext>
            </a:extLst>
          </p:cNvPr>
          <p:cNvCxnSpPr>
            <a:cxnSpLocks/>
            <a:stCxn id="1132" idx="3"/>
            <a:endCxn id="47" idx="1"/>
          </p:cNvCxnSpPr>
          <p:nvPr/>
        </p:nvCxnSpPr>
        <p:spPr>
          <a:xfrm>
            <a:off x="6581781" y="1636790"/>
            <a:ext cx="1144837" cy="1882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3" name="Conector recto de flecha 1182">
            <a:extLst>
              <a:ext uri="{FF2B5EF4-FFF2-40B4-BE49-F238E27FC236}">
                <a16:creationId xmlns:a16="http://schemas.microsoft.com/office/drawing/2014/main" id="{42560909-3D9F-395D-3DC6-34F3B4E13568}"/>
              </a:ext>
            </a:extLst>
          </p:cNvPr>
          <p:cNvCxnSpPr>
            <a:cxnSpLocks/>
            <a:stCxn id="1132" idx="3"/>
            <a:endCxn id="53" idx="1"/>
          </p:cNvCxnSpPr>
          <p:nvPr/>
        </p:nvCxnSpPr>
        <p:spPr>
          <a:xfrm flipV="1">
            <a:off x="6581781" y="1494624"/>
            <a:ext cx="3461289" cy="142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6" name="Conector recto de flecha 1185">
            <a:extLst>
              <a:ext uri="{FF2B5EF4-FFF2-40B4-BE49-F238E27FC236}">
                <a16:creationId xmlns:a16="http://schemas.microsoft.com/office/drawing/2014/main" id="{FA56EE0F-725E-EB47-E65E-CF3A21A6A143}"/>
              </a:ext>
            </a:extLst>
          </p:cNvPr>
          <p:cNvCxnSpPr>
            <a:cxnSpLocks/>
            <a:stCxn id="1132" idx="3"/>
            <a:endCxn id="27" idx="1"/>
          </p:cNvCxnSpPr>
          <p:nvPr/>
        </p:nvCxnSpPr>
        <p:spPr>
          <a:xfrm>
            <a:off x="6581781" y="1636790"/>
            <a:ext cx="2262927" cy="373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8" name="Conector recto de flecha 1187">
            <a:extLst>
              <a:ext uri="{FF2B5EF4-FFF2-40B4-BE49-F238E27FC236}">
                <a16:creationId xmlns:a16="http://schemas.microsoft.com/office/drawing/2014/main" id="{0DC81A94-5663-4686-17AC-A6F85D636E5D}"/>
              </a:ext>
            </a:extLst>
          </p:cNvPr>
          <p:cNvCxnSpPr>
            <a:cxnSpLocks/>
            <a:stCxn id="1132" idx="3"/>
            <a:endCxn id="45" idx="1"/>
          </p:cNvCxnSpPr>
          <p:nvPr/>
        </p:nvCxnSpPr>
        <p:spPr>
          <a:xfrm>
            <a:off x="6581781" y="1636790"/>
            <a:ext cx="2179900" cy="177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0" name="Conector recto de flecha 1189">
            <a:extLst>
              <a:ext uri="{FF2B5EF4-FFF2-40B4-BE49-F238E27FC236}">
                <a16:creationId xmlns:a16="http://schemas.microsoft.com/office/drawing/2014/main" id="{24CE01E3-3ABA-C5B9-614F-D222B1DFFB4A}"/>
              </a:ext>
            </a:extLst>
          </p:cNvPr>
          <p:cNvCxnSpPr>
            <a:cxnSpLocks/>
            <a:stCxn id="1132" idx="3"/>
            <a:endCxn id="49" idx="1"/>
          </p:cNvCxnSpPr>
          <p:nvPr/>
        </p:nvCxnSpPr>
        <p:spPr>
          <a:xfrm>
            <a:off x="6581781" y="1636790"/>
            <a:ext cx="3063260" cy="92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9" name="Conector recto de flecha 1198">
            <a:extLst>
              <a:ext uri="{FF2B5EF4-FFF2-40B4-BE49-F238E27FC236}">
                <a16:creationId xmlns:a16="http://schemas.microsoft.com/office/drawing/2014/main" id="{927B2350-6C75-58AD-9507-186A8A9EEEAA}"/>
              </a:ext>
            </a:extLst>
          </p:cNvPr>
          <p:cNvCxnSpPr>
            <a:cxnSpLocks/>
            <a:stCxn id="1132" idx="3"/>
            <a:endCxn id="51" idx="1"/>
          </p:cNvCxnSpPr>
          <p:nvPr/>
        </p:nvCxnSpPr>
        <p:spPr>
          <a:xfrm flipV="1">
            <a:off x="6581781" y="1210517"/>
            <a:ext cx="1822463" cy="426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7" name="Conector recto de flecha 1216">
            <a:extLst>
              <a:ext uri="{FF2B5EF4-FFF2-40B4-BE49-F238E27FC236}">
                <a16:creationId xmlns:a16="http://schemas.microsoft.com/office/drawing/2014/main" id="{CAE01345-5804-B50A-0385-D41DD2630B00}"/>
              </a:ext>
            </a:extLst>
          </p:cNvPr>
          <p:cNvCxnSpPr>
            <a:cxnSpLocks/>
            <a:stCxn id="1132" idx="3"/>
            <a:endCxn id="29" idx="0"/>
          </p:cNvCxnSpPr>
          <p:nvPr/>
        </p:nvCxnSpPr>
        <p:spPr>
          <a:xfrm>
            <a:off x="6581781" y="1636790"/>
            <a:ext cx="111175" cy="84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66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586B67-024D-2BAE-AEF7-263DE4AEE9EF}"/>
              </a:ext>
            </a:extLst>
          </p:cNvPr>
          <p:cNvSpPr>
            <a:spLocks noGrp="1"/>
          </p:cNvSpPr>
          <p:nvPr>
            <p:ph type="title"/>
          </p:nvPr>
        </p:nvSpPr>
        <p:spPr>
          <a:xfrm>
            <a:off x="831850" y="768350"/>
            <a:ext cx="10515600" cy="558799"/>
          </a:xfrm>
        </p:spPr>
        <p:txBody>
          <a:bodyPr>
            <a:normAutofit fontScale="90000"/>
          </a:bodyPr>
          <a:lstStyle/>
          <a:p>
            <a:r>
              <a:rPr lang="es-AR" dirty="0"/>
              <a:t>ETL:</a:t>
            </a:r>
          </a:p>
        </p:txBody>
      </p:sp>
      <p:pic>
        <p:nvPicPr>
          <p:cNvPr id="4" name="Imagen 3" descr="Logotipo, nombre de la empresa&#10;&#10;Descripción generada automáticamente">
            <a:extLst>
              <a:ext uri="{FF2B5EF4-FFF2-40B4-BE49-F238E27FC236}">
                <a16:creationId xmlns:a16="http://schemas.microsoft.com/office/drawing/2014/main" id="{3BF20A6E-967F-C0B0-F2B5-E4E0ACAF9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graphicFrame>
        <p:nvGraphicFramePr>
          <p:cNvPr id="6" name="Marcador de texto 2">
            <a:extLst>
              <a:ext uri="{FF2B5EF4-FFF2-40B4-BE49-F238E27FC236}">
                <a16:creationId xmlns:a16="http://schemas.microsoft.com/office/drawing/2014/main" id="{19181A6E-B3F6-D5C9-AA6E-DD933A1DC9B4}"/>
              </a:ext>
            </a:extLst>
          </p:cNvPr>
          <p:cNvGraphicFramePr/>
          <p:nvPr/>
        </p:nvGraphicFramePr>
        <p:xfrm>
          <a:off x="831850" y="1711569"/>
          <a:ext cx="10515600" cy="4378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3006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BE162C-8CF2-959E-AE60-981E64933C9B}"/>
              </a:ext>
            </a:extLst>
          </p:cNvPr>
          <p:cNvSpPr>
            <a:spLocks noGrp="1"/>
          </p:cNvSpPr>
          <p:nvPr>
            <p:ph type="title"/>
          </p:nvPr>
        </p:nvSpPr>
        <p:spPr>
          <a:xfrm>
            <a:off x="831850" y="619492"/>
            <a:ext cx="10515600" cy="558799"/>
          </a:xfrm>
        </p:spPr>
        <p:txBody>
          <a:bodyPr>
            <a:normAutofit/>
          </a:bodyPr>
          <a:lstStyle/>
          <a:p>
            <a:r>
              <a:rPr lang="es-AR" sz="2500"/>
              <a:t>MUESTRA DE DATOS :</a:t>
            </a:r>
            <a:endParaRPr lang="es-AR" sz="2500" dirty="0"/>
          </a:p>
        </p:txBody>
      </p:sp>
      <p:sp>
        <p:nvSpPr>
          <p:cNvPr id="3" name="Marcador de texto 2">
            <a:extLst>
              <a:ext uri="{FF2B5EF4-FFF2-40B4-BE49-F238E27FC236}">
                <a16:creationId xmlns:a16="http://schemas.microsoft.com/office/drawing/2014/main" id="{150E336B-9902-A20D-F316-3CE2B1FC5722}"/>
              </a:ext>
            </a:extLst>
          </p:cNvPr>
          <p:cNvSpPr>
            <a:spLocks noGrp="1"/>
          </p:cNvSpPr>
          <p:nvPr>
            <p:ph type="body" idx="1"/>
          </p:nvPr>
        </p:nvSpPr>
        <p:spPr>
          <a:xfrm>
            <a:off x="726831" y="1336430"/>
            <a:ext cx="10620619" cy="4902077"/>
          </a:xfrm>
        </p:spPr>
        <p:txBody>
          <a:bodyPr>
            <a:normAutofit fontScale="92500" lnSpcReduction="10000"/>
          </a:bodyPr>
          <a:lstStyle/>
          <a:p>
            <a:pPr marL="342900" indent="-342900">
              <a:buFont typeface="Arial" panose="020B0604020202020204" pitchFamily="34" charset="0"/>
              <a:buChar char="•"/>
            </a:pPr>
            <a:endParaRPr lang="es-AR" dirty="0">
              <a:solidFill>
                <a:schemeClr val="tx1"/>
              </a:solidFill>
            </a:endParaRPr>
          </a:p>
          <a:p>
            <a:pPr marL="342900" indent="-342900">
              <a:buFont typeface="Arial" panose="020B0604020202020204" pitchFamily="34" charset="0"/>
              <a:buChar char="•"/>
            </a:pPr>
            <a:r>
              <a:rPr lang="es-AR" dirty="0" err="1">
                <a:solidFill>
                  <a:schemeClr val="tx1"/>
                </a:solidFill>
              </a:rPr>
              <a:t>Dataset</a:t>
            </a:r>
            <a:r>
              <a:rPr lang="es-AR" dirty="0">
                <a:solidFill>
                  <a:schemeClr val="tx1"/>
                </a:solidFill>
              </a:rPr>
              <a:t> </a:t>
            </a:r>
            <a:r>
              <a:rPr lang="es-AR" dirty="0" err="1">
                <a:solidFill>
                  <a:schemeClr val="tx1"/>
                </a:solidFill>
              </a:rPr>
              <a:t>Taxis_NY</a:t>
            </a:r>
            <a:r>
              <a:rPr lang="es-AR" dirty="0">
                <a:solidFill>
                  <a:schemeClr val="tx1"/>
                </a:solidFill>
              </a:rPr>
              <a:t>: </a:t>
            </a:r>
            <a:r>
              <a:rPr lang="es-AR" sz="18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Analizamos los datos y encontramos</a:t>
            </a:r>
            <a:r>
              <a:rPr lang="es-AR"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s-AR"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144 millones</a:t>
            </a:r>
            <a:r>
              <a:rPr lang="es-AR"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de registros completos, por lo que consideramos realizar un muestreo aleatorio de los datos, realizando una muestra representativa que sea significativa para su análisis. Lo que nos permitió trabajar con un conjunto de datos más manejable sin perder de vista la representatividad.</a:t>
            </a:r>
          </a:p>
          <a:p>
            <a:r>
              <a:rPr lang="es-AR" sz="1900" dirty="0">
                <a:solidFill>
                  <a:schemeClr val="tx1"/>
                </a:solidFill>
              </a:rPr>
              <a:t>      Definimos el tamaño de la muestra: </a:t>
            </a:r>
          </a:p>
          <a:p>
            <a:endParaRPr lang="es-AR" dirty="0">
              <a:solidFill>
                <a:schemeClr val="tx1"/>
              </a:solidFill>
            </a:endParaRPr>
          </a:p>
          <a:p>
            <a:endParaRPr lang="es-AR" dirty="0">
              <a:solidFill>
                <a:schemeClr val="tx1"/>
              </a:solidFill>
            </a:endParaRPr>
          </a:p>
          <a:p>
            <a:r>
              <a:rPr lang="es-AR" sz="1800" dirty="0">
                <a:effectLst/>
                <a:latin typeface="Calibri" panose="020F0502020204030204" pitchFamily="34" charset="0"/>
                <a:ea typeface="Calibri" panose="020F0502020204030204" pitchFamily="34" charset="0"/>
                <a:cs typeface="Times New Roman" panose="02020603050405020304" pitchFamily="18" charset="0"/>
              </a:rPr>
              <a:t>N = 144 millones           </a:t>
            </a:r>
          </a:p>
          <a:p>
            <a:r>
              <a:rPr lang="es-AR" sz="1800" dirty="0">
                <a:effectLst/>
                <a:latin typeface="Calibri" panose="020F0502020204030204" pitchFamily="34" charset="0"/>
                <a:ea typeface="Calibri" panose="020F0502020204030204" pitchFamily="34" charset="0"/>
                <a:cs typeface="Times New Roman" panose="02020603050405020304" pitchFamily="18" charset="0"/>
              </a:rPr>
              <a:t>Z = 1.96 (nivel de confianza 95%)      </a:t>
            </a:r>
          </a:p>
          <a:p>
            <a:r>
              <a:rPr lang="es-AR" sz="1800" dirty="0">
                <a:effectLst/>
                <a:latin typeface="Calibri" panose="020F0502020204030204" pitchFamily="34" charset="0"/>
                <a:ea typeface="Calibri" panose="020F0502020204030204" pitchFamily="34" charset="0"/>
                <a:cs typeface="Times New Roman" panose="02020603050405020304" pitchFamily="18" charset="0"/>
              </a:rPr>
              <a:t>e = 0.05 (error = 5%)     </a:t>
            </a:r>
          </a:p>
          <a:p>
            <a:r>
              <a:rPr lang="es-AR" sz="1800" dirty="0">
                <a:effectLst/>
                <a:latin typeface="Calibri" panose="020F0502020204030204" pitchFamily="34" charset="0"/>
                <a:ea typeface="Calibri" panose="020F0502020204030204" pitchFamily="34" charset="0"/>
                <a:cs typeface="Calibri" panose="020F0502020204030204" pitchFamily="34" charset="0"/>
              </a:rPr>
              <a:t>σ </a:t>
            </a:r>
            <a:r>
              <a:rPr lang="es-AR" sz="1800" dirty="0">
                <a:effectLst/>
                <a:latin typeface="Calibri" panose="020F0502020204030204" pitchFamily="34" charset="0"/>
                <a:ea typeface="Calibri" panose="020F0502020204030204" pitchFamily="34" charset="0"/>
                <a:cs typeface="Times New Roman" panose="02020603050405020304" pitchFamily="18" charset="0"/>
              </a:rPr>
              <a:t>= 0.5 Es una desviación estándar que garantiza que el tamaño de la muestra sea lo suficientemente grande</a:t>
            </a:r>
          </a:p>
          <a:p>
            <a:endParaRPr lang="es-AR" dirty="0">
              <a:solidFill>
                <a:schemeClr val="tx1"/>
              </a:solidFill>
            </a:endParaRPr>
          </a:p>
          <a:p>
            <a:r>
              <a:rPr lang="es-AR" sz="1800" dirty="0">
                <a:solidFill>
                  <a:schemeClr val="tx1"/>
                </a:solidFill>
                <a:latin typeface="Calibri" panose="020F0502020204030204" pitchFamily="34" charset="0"/>
                <a:ea typeface="Calibri" panose="020F0502020204030204" pitchFamily="34" charset="0"/>
                <a:cs typeface="Times New Roman" panose="02020603050405020304" pitchFamily="18" charset="0"/>
              </a:rPr>
              <a:t>         El resultado obtenido fue de 385 y decidimos realizar el análisis de 2443 datos.</a:t>
            </a:r>
          </a:p>
          <a:p>
            <a:endParaRPr lang="es-AR" dirty="0">
              <a:solidFill>
                <a:schemeClr val="tx1"/>
              </a:solidFill>
            </a:endParaRPr>
          </a:p>
        </p:txBody>
      </p:sp>
      <p:pic>
        <p:nvPicPr>
          <p:cNvPr id="6" name="Imagen 5">
            <a:extLst>
              <a:ext uri="{FF2B5EF4-FFF2-40B4-BE49-F238E27FC236}">
                <a16:creationId xmlns:a16="http://schemas.microsoft.com/office/drawing/2014/main" id="{CE239299-AA33-BB69-2892-05DA6F7BC898}"/>
              </a:ext>
            </a:extLst>
          </p:cNvPr>
          <p:cNvPicPr>
            <a:picLocks noChangeAspect="1"/>
          </p:cNvPicPr>
          <p:nvPr/>
        </p:nvPicPr>
        <p:blipFill>
          <a:blip r:embed="rId2"/>
          <a:stretch>
            <a:fillRect/>
          </a:stretch>
        </p:blipFill>
        <p:spPr>
          <a:xfrm>
            <a:off x="4444596" y="3243434"/>
            <a:ext cx="1844040" cy="505460"/>
          </a:xfrm>
          <a:prstGeom prst="rect">
            <a:avLst/>
          </a:prstGeom>
        </p:spPr>
      </p:pic>
      <p:pic>
        <p:nvPicPr>
          <p:cNvPr id="7" name="Imagen 6" descr="Logotipo, nombre de la empresa&#10;&#10;Descripción generada automáticamente">
            <a:extLst>
              <a:ext uri="{FF2B5EF4-FFF2-40B4-BE49-F238E27FC236}">
                <a16:creationId xmlns:a16="http://schemas.microsoft.com/office/drawing/2014/main" id="{8CBB91C6-9558-476D-AF36-F08AAF61C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
        <p:nvSpPr>
          <p:cNvPr id="8" name="Rectángulo 7">
            <a:extLst>
              <a:ext uri="{FF2B5EF4-FFF2-40B4-BE49-F238E27FC236}">
                <a16:creationId xmlns:a16="http://schemas.microsoft.com/office/drawing/2014/main" id="{E684D129-2F8D-602C-DEEB-636DE77BDA29}"/>
              </a:ext>
            </a:extLst>
          </p:cNvPr>
          <p:cNvSpPr/>
          <p:nvPr/>
        </p:nvSpPr>
        <p:spPr>
          <a:xfrm>
            <a:off x="0" y="0"/>
            <a:ext cx="12192000" cy="4571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222581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15C6F07-ECA9-3B30-52D1-B9DD36D4327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100" kern="1200">
                <a:solidFill>
                  <a:schemeClr val="tx1"/>
                </a:solidFill>
                <a:latin typeface="+mj-lt"/>
                <a:ea typeface="+mj-ea"/>
                <a:cs typeface="+mj-cs"/>
              </a:rPr>
              <a:t>PIPELINE AUTOMATIZADO:</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7" descr="Diagrama&#10;&#10;Descripción generada automáticamente">
            <a:extLst>
              <a:ext uri="{FF2B5EF4-FFF2-40B4-BE49-F238E27FC236}">
                <a16:creationId xmlns:a16="http://schemas.microsoft.com/office/drawing/2014/main" id="{056CA5FF-FA08-6508-8C46-13B2E31C9A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1886" y="1302546"/>
            <a:ext cx="7171306" cy="4589636"/>
          </a:xfrm>
          <a:prstGeom prst="rect">
            <a:avLst/>
          </a:prstGeom>
        </p:spPr>
      </p:pic>
      <p:pic>
        <p:nvPicPr>
          <p:cNvPr id="9" name="Imagen 8" descr="Logotipo, nombre de la empresa&#10;&#10;Descripción generada automáticamente">
            <a:extLst>
              <a:ext uri="{FF2B5EF4-FFF2-40B4-BE49-F238E27FC236}">
                <a16:creationId xmlns:a16="http://schemas.microsoft.com/office/drawing/2014/main" id="{EE20124D-D79A-6008-E7AF-6AF7D8F83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180914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B3A5B8-833A-78C2-D5C8-E3E32FC5234A}"/>
              </a:ext>
            </a:extLst>
          </p:cNvPr>
          <p:cNvSpPr>
            <a:spLocks noGrp="1"/>
          </p:cNvSpPr>
          <p:nvPr>
            <p:ph type="title"/>
          </p:nvPr>
        </p:nvSpPr>
        <p:spPr>
          <a:xfrm>
            <a:off x="1033204" y="623275"/>
            <a:ext cx="8074815" cy="746779"/>
          </a:xfrm>
        </p:spPr>
        <p:txBody>
          <a:bodyPr anchor="ctr">
            <a:normAutofit/>
          </a:bodyPr>
          <a:lstStyle/>
          <a:p>
            <a:r>
              <a:rPr lang="es-AR" sz="4000" dirty="0"/>
              <a:t>DATA WAREHOUSE:</a:t>
            </a:r>
          </a:p>
        </p:txBody>
      </p:sp>
      <p:pic>
        <p:nvPicPr>
          <p:cNvPr id="4" name="Imagen 3" descr="Logotipo, nombre de la empresa&#10;&#10;Descripción generada automáticamente">
            <a:extLst>
              <a:ext uri="{FF2B5EF4-FFF2-40B4-BE49-F238E27FC236}">
                <a16:creationId xmlns:a16="http://schemas.microsoft.com/office/drawing/2014/main" id="{56B97C5C-4837-76CB-0ECC-CCF17D4FA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pic>
        <p:nvPicPr>
          <p:cNvPr id="36" name="Video-DW">
            <a:hlinkClick r:id="" action="ppaction://media"/>
            <a:extLst>
              <a:ext uri="{FF2B5EF4-FFF2-40B4-BE49-F238E27FC236}">
                <a16:creationId xmlns:a16="http://schemas.microsoft.com/office/drawing/2014/main" id="{AD8BD99B-5683-A45B-2ADA-BA66720601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58645" y="1213028"/>
            <a:ext cx="8891655" cy="5001443"/>
          </a:xfrm>
        </p:spPr>
      </p:pic>
    </p:spTree>
    <p:extLst>
      <p:ext uri="{BB962C8B-B14F-4D97-AF65-F5344CB8AC3E}">
        <p14:creationId xmlns:p14="http://schemas.microsoft.com/office/powerpoint/2010/main" val="148420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30013"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6"/>
                </p:tgtEl>
              </p:cMediaNode>
            </p:video>
            <p:seq concurrent="1" nextAc="seek">
              <p:cTn id="13" restart="whenNotActive" fill="hold" evtFilter="cancelBubble" nodeType="interactiveSeq">
                <p:stCondLst>
                  <p:cond evt="onClick" delay="0">
                    <p:tgtEl>
                      <p:spTgt spid="3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6"/>
                                        </p:tgtEl>
                                      </p:cBhvr>
                                    </p:cmd>
                                  </p:childTnLst>
                                </p:cTn>
                              </p:par>
                            </p:childTnLst>
                          </p:cTn>
                        </p:par>
                      </p:childTnLst>
                    </p:cTn>
                  </p:par>
                </p:childTnLst>
              </p:cTn>
              <p:nextCondLst>
                <p:cond evt="onClick" delay="0">
                  <p:tgtEl>
                    <p:spTgt spid="36"/>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Flowchart: Document 3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470278F-E3E4-36A2-3BFD-5AC5342585FD}"/>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MODELO ER:</a:t>
            </a:r>
          </a:p>
        </p:txBody>
      </p:sp>
      <p:pic>
        <p:nvPicPr>
          <p:cNvPr id="13" name="Marcador de contenido 12" descr="Interfaz de usuario gráfica, Aplicación&#10;&#10;Descripción generada automáticamente">
            <a:extLst>
              <a:ext uri="{FF2B5EF4-FFF2-40B4-BE49-F238E27FC236}">
                <a16:creationId xmlns:a16="http://schemas.microsoft.com/office/drawing/2014/main" id="{595079CB-24C2-9088-76F1-92ECB01867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7933" y="848666"/>
            <a:ext cx="7347537" cy="5161644"/>
          </a:xfrm>
          <a:prstGeom prst="rect">
            <a:avLst/>
          </a:prstGeom>
        </p:spPr>
      </p:pic>
      <p:sp>
        <p:nvSpPr>
          <p:cNvPr id="15" name="Rectángulo 14">
            <a:extLst>
              <a:ext uri="{FF2B5EF4-FFF2-40B4-BE49-F238E27FC236}">
                <a16:creationId xmlns:a16="http://schemas.microsoft.com/office/drawing/2014/main" id="{23F13E1A-ACCE-1A2D-36BF-B5E0A4C14F9A}"/>
              </a:ext>
            </a:extLst>
          </p:cNvPr>
          <p:cNvSpPr/>
          <p:nvPr/>
        </p:nvSpPr>
        <p:spPr>
          <a:xfrm>
            <a:off x="0" y="0"/>
            <a:ext cx="12192000" cy="4571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7" name="Imagen 16" descr="Logotipo, nombre de la empresa&#10;&#10;Descripción generada automáticamente">
            <a:extLst>
              <a:ext uri="{FF2B5EF4-FFF2-40B4-BE49-F238E27FC236}">
                <a16:creationId xmlns:a16="http://schemas.microsoft.com/office/drawing/2014/main" id="{F1F1BE2B-3505-BFFC-C8B8-EF25EE473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
        <p:nvSpPr>
          <p:cNvPr id="19" name="CuadroTexto 18">
            <a:extLst>
              <a:ext uri="{FF2B5EF4-FFF2-40B4-BE49-F238E27FC236}">
                <a16:creationId xmlns:a16="http://schemas.microsoft.com/office/drawing/2014/main" id="{75E09E8D-A9D5-2E72-64EE-38A72A7FFDF6}"/>
              </a:ext>
            </a:extLst>
          </p:cNvPr>
          <p:cNvSpPr txBox="1"/>
          <p:nvPr/>
        </p:nvSpPr>
        <p:spPr>
          <a:xfrm>
            <a:off x="470263" y="4101737"/>
            <a:ext cx="3248025" cy="2585323"/>
          </a:xfrm>
          <a:prstGeom prst="rect">
            <a:avLst/>
          </a:prstGeom>
          <a:noFill/>
        </p:spPr>
        <p:txBody>
          <a:bodyPr wrap="square" rtlCol="0">
            <a:spAutoFit/>
          </a:bodyPr>
          <a:lstStyle/>
          <a:p>
            <a:pPr marL="285750" indent="-285750">
              <a:buFont typeface="Arial" panose="020B0604020202020204" pitchFamily="34" charset="0"/>
              <a:buChar char="•"/>
            </a:pPr>
            <a:r>
              <a:rPr lang="es-AR" dirty="0"/>
              <a:t>Permite un análisis integrado y profundo de los datos a lo largo del tiempo, distinguiéndose en distritos y parámetros.</a:t>
            </a:r>
          </a:p>
          <a:p>
            <a:pPr marL="285750" indent="-285750">
              <a:buFont typeface="Arial" panose="020B0604020202020204" pitchFamily="34" charset="0"/>
              <a:buChar char="•"/>
            </a:pPr>
            <a:r>
              <a:rPr lang="es-AR" dirty="0"/>
              <a:t>Lo que facilita tomar decisiones en base a los objetivos propuestos por nuestro cliente.</a:t>
            </a:r>
          </a:p>
        </p:txBody>
      </p:sp>
    </p:spTree>
    <p:extLst>
      <p:ext uri="{BB962C8B-B14F-4D97-AF65-F5344CB8AC3E}">
        <p14:creationId xmlns:p14="http://schemas.microsoft.com/office/powerpoint/2010/main" val="1000676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F4ACC9F-95C7-CBA3-ABA6-000A4EC0A81F}"/>
              </a:ext>
            </a:extLst>
          </p:cNvPr>
          <p:cNvSpPr>
            <a:spLocks noGrp="1"/>
          </p:cNvSpPr>
          <p:nvPr>
            <p:ph type="title"/>
          </p:nvPr>
        </p:nvSpPr>
        <p:spPr>
          <a:xfrm>
            <a:off x="838200" y="978408"/>
            <a:ext cx="3721608" cy="1106424"/>
          </a:xfrm>
        </p:spPr>
        <p:txBody>
          <a:bodyPr>
            <a:normAutofit/>
          </a:bodyPr>
          <a:lstStyle/>
          <a:p>
            <a:r>
              <a:rPr lang="es-AR" sz="2800"/>
              <a:t>EDA:</a:t>
            </a:r>
          </a:p>
        </p:txBody>
      </p:sp>
      <p:sp>
        <p:nvSpPr>
          <p:cNvPr id="16" name="Rectangle 15">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FFD0E85-A48A-EA43-A83C-E45251BDBF62}"/>
              </a:ext>
            </a:extLst>
          </p:cNvPr>
          <p:cNvSpPr>
            <a:spLocks noGrp="1"/>
          </p:cNvSpPr>
          <p:nvPr>
            <p:ph idx="1"/>
          </p:nvPr>
        </p:nvSpPr>
        <p:spPr>
          <a:xfrm>
            <a:off x="838200" y="2368296"/>
            <a:ext cx="3721608" cy="3502152"/>
          </a:xfrm>
        </p:spPr>
        <p:txBody>
          <a:bodyPr>
            <a:normAutofit fontScale="92500"/>
          </a:bodyPr>
          <a:lstStyle/>
          <a:p>
            <a:r>
              <a:rPr lang="es-AR" sz="1700" dirty="0"/>
              <a:t>Se verificó que hay contaminación acústica y en la calidad del aire.</a:t>
            </a:r>
          </a:p>
          <a:p>
            <a:r>
              <a:rPr lang="es-AR" sz="1700" dirty="0"/>
              <a:t>Se verificó que los dos distritos con más niveles de contaminación son Queens y Manhattan. Y que el % de ruidos por motores chicos es menor en comparación a los de motores grandes.</a:t>
            </a:r>
          </a:p>
          <a:p>
            <a:r>
              <a:rPr lang="es-AR" sz="1700" dirty="0"/>
              <a:t>Si bien se verificaron diferentes niveles de contaminación en el aire, también se verificó un alto porcentaje de partículas aceptables en el aire en la ciudad de NY por lo que se puede analizar mejor el impacto de nuevos transportes particulares en NY.</a:t>
            </a:r>
          </a:p>
        </p:txBody>
      </p:sp>
      <p:pic>
        <p:nvPicPr>
          <p:cNvPr id="4" name="Imagen 3">
            <a:extLst>
              <a:ext uri="{FF2B5EF4-FFF2-40B4-BE49-F238E27FC236}">
                <a16:creationId xmlns:a16="http://schemas.microsoft.com/office/drawing/2014/main" id="{190AFCD9-2234-947E-BB16-C8D2D4E922A2}"/>
              </a:ext>
            </a:extLst>
          </p:cNvPr>
          <p:cNvPicPr>
            <a:picLocks noChangeAspect="1"/>
          </p:cNvPicPr>
          <p:nvPr/>
        </p:nvPicPr>
        <p:blipFill>
          <a:blip r:embed="rId2"/>
          <a:stretch>
            <a:fillRect/>
          </a:stretch>
        </p:blipFill>
        <p:spPr>
          <a:xfrm>
            <a:off x="5233267" y="1080426"/>
            <a:ext cx="3248351" cy="1794713"/>
          </a:xfrm>
          <a:prstGeom prst="rect">
            <a:avLst/>
          </a:prstGeom>
        </p:spPr>
      </p:pic>
      <p:pic>
        <p:nvPicPr>
          <p:cNvPr id="7" name="Imagen 6">
            <a:extLst>
              <a:ext uri="{FF2B5EF4-FFF2-40B4-BE49-F238E27FC236}">
                <a16:creationId xmlns:a16="http://schemas.microsoft.com/office/drawing/2014/main" id="{04774400-202E-10B2-705A-68FB74006F1C}"/>
              </a:ext>
            </a:extLst>
          </p:cNvPr>
          <p:cNvPicPr>
            <a:picLocks noChangeAspect="1"/>
          </p:cNvPicPr>
          <p:nvPr/>
        </p:nvPicPr>
        <p:blipFill rotWithShape="1">
          <a:blip r:embed="rId3"/>
          <a:srcRect t="4639"/>
          <a:stretch/>
        </p:blipFill>
        <p:spPr>
          <a:xfrm>
            <a:off x="8598624" y="3888670"/>
            <a:ext cx="3248352" cy="1525598"/>
          </a:xfrm>
          <a:prstGeom prst="rect">
            <a:avLst/>
          </a:prstGeom>
        </p:spPr>
      </p:pic>
      <p:pic>
        <p:nvPicPr>
          <p:cNvPr id="6" name="Imagen 5">
            <a:extLst>
              <a:ext uri="{FF2B5EF4-FFF2-40B4-BE49-F238E27FC236}">
                <a16:creationId xmlns:a16="http://schemas.microsoft.com/office/drawing/2014/main" id="{A72E2451-39CF-88BF-06AF-2A15E0FB4461}"/>
              </a:ext>
            </a:extLst>
          </p:cNvPr>
          <p:cNvPicPr>
            <a:picLocks noChangeAspect="1"/>
          </p:cNvPicPr>
          <p:nvPr/>
        </p:nvPicPr>
        <p:blipFill>
          <a:blip r:embed="rId4"/>
          <a:stretch>
            <a:fillRect/>
          </a:stretch>
        </p:blipFill>
        <p:spPr>
          <a:xfrm>
            <a:off x="5233268" y="3578230"/>
            <a:ext cx="3356646" cy="2332868"/>
          </a:xfrm>
          <a:prstGeom prst="rect">
            <a:avLst/>
          </a:prstGeom>
        </p:spPr>
      </p:pic>
      <p:pic>
        <p:nvPicPr>
          <p:cNvPr id="5" name="Imagen 4">
            <a:extLst>
              <a:ext uri="{FF2B5EF4-FFF2-40B4-BE49-F238E27FC236}">
                <a16:creationId xmlns:a16="http://schemas.microsoft.com/office/drawing/2014/main" id="{327A5151-6B49-9233-FE48-7C6CB03B89F8}"/>
              </a:ext>
            </a:extLst>
          </p:cNvPr>
          <p:cNvPicPr>
            <a:picLocks noChangeAspect="1"/>
          </p:cNvPicPr>
          <p:nvPr/>
        </p:nvPicPr>
        <p:blipFill>
          <a:blip r:embed="rId5"/>
          <a:stretch>
            <a:fillRect/>
          </a:stretch>
        </p:blipFill>
        <p:spPr>
          <a:xfrm>
            <a:off x="8520620" y="1105730"/>
            <a:ext cx="3632378" cy="1525598"/>
          </a:xfrm>
          <a:prstGeom prst="rect">
            <a:avLst/>
          </a:prstGeom>
        </p:spPr>
      </p:pic>
      <p:sp>
        <p:nvSpPr>
          <p:cNvPr id="8" name="Rectángulo 7">
            <a:extLst>
              <a:ext uri="{FF2B5EF4-FFF2-40B4-BE49-F238E27FC236}">
                <a16:creationId xmlns:a16="http://schemas.microsoft.com/office/drawing/2014/main" id="{D05EF3F1-330E-5B5B-2990-8867595E5832}"/>
              </a:ext>
            </a:extLst>
          </p:cNvPr>
          <p:cNvSpPr/>
          <p:nvPr/>
        </p:nvSpPr>
        <p:spPr>
          <a:xfrm>
            <a:off x="0" y="0"/>
            <a:ext cx="12192000" cy="4571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9" name="Imagen 8" descr="Logotipo, nombre de la empresa&#10;&#10;Descripción generada automáticamente">
            <a:extLst>
              <a:ext uri="{FF2B5EF4-FFF2-40B4-BE49-F238E27FC236}">
                <a16:creationId xmlns:a16="http://schemas.microsoft.com/office/drawing/2014/main" id="{701198B8-F92A-EE79-5CF8-21300A0F00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1382385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D53D4-DAE9-316B-9E6F-14B20D0F3ED4}"/>
              </a:ext>
            </a:extLst>
          </p:cNvPr>
          <p:cNvSpPr>
            <a:spLocks noGrp="1"/>
          </p:cNvSpPr>
          <p:nvPr>
            <p:ph type="title"/>
          </p:nvPr>
        </p:nvSpPr>
        <p:spPr/>
        <p:txBody>
          <a:bodyPr/>
          <a:lstStyle/>
          <a:p>
            <a:r>
              <a:rPr lang="es-AR"/>
              <a:t>EDA:</a:t>
            </a:r>
            <a:endParaRPr lang="es-AR" dirty="0"/>
          </a:p>
        </p:txBody>
      </p:sp>
      <p:sp>
        <p:nvSpPr>
          <p:cNvPr id="3" name="Marcador de contenido 2">
            <a:extLst>
              <a:ext uri="{FF2B5EF4-FFF2-40B4-BE49-F238E27FC236}">
                <a16:creationId xmlns:a16="http://schemas.microsoft.com/office/drawing/2014/main" id="{9A46DCBB-0F97-6903-C485-2551EF3048AB}"/>
              </a:ext>
            </a:extLst>
          </p:cNvPr>
          <p:cNvSpPr>
            <a:spLocks noGrp="1"/>
          </p:cNvSpPr>
          <p:nvPr>
            <p:ph idx="1"/>
          </p:nvPr>
        </p:nvSpPr>
        <p:spPr>
          <a:xfrm>
            <a:off x="2128061" y="174806"/>
            <a:ext cx="10515600" cy="4351338"/>
          </a:xfrm>
        </p:spPr>
        <p:txBody>
          <a:bodyPr/>
          <a:lstStyle/>
          <a:p>
            <a:r>
              <a:rPr lang="es-MX" sz="1600" dirty="0">
                <a:latin typeface="Arial Nova Cond" panose="020B0506020202020204" pitchFamily="34" charset="0"/>
              </a:rPr>
              <a:t>Se verifico que hay dos tipos de taxis en NY: amarillos y verdes.</a:t>
            </a:r>
          </a:p>
          <a:p>
            <a:r>
              <a:rPr lang="es-MX" sz="1600" dirty="0">
                <a:latin typeface="Arial Nova Cond" panose="020B0506020202020204" pitchFamily="34" charset="0"/>
              </a:rPr>
              <a:t>Se verifico que la cantidad de viajes por año son elevados.</a:t>
            </a:r>
          </a:p>
          <a:p>
            <a:r>
              <a:rPr lang="es-AR" sz="1600" dirty="0">
                <a:latin typeface="Arial Nova Cond" panose="020B0506020202020204" pitchFamily="34" charset="0"/>
              </a:rPr>
              <a:t>Se verifico que Manhattan y Queens son los distritos que más taxis utilizan.</a:t>
            </a:r>
          </a:p>
          <a:p>
            <a:r>
              <a:rPr lang="es-MX" sz="1600" dirty="0">
                <a:latin typeface="Arial Nova Cond" panose="020B0506020202020204" pitchFamily="34" charset="0"/>
              </a:rPr>
              <a:t>El distrito con precio promedio más alto es Queens.</a:t>
            </a:r>
            <a:endParaRPr lang="es-AR" sz="1600" dirty="0">
              <a:latin typeface="Arial Nova Cond" panose="020B0506020202020204" pitchFamily="34" charset="0"/>
            </a:endParaRPr>
          </a:p>
          <a:p>
            <a:r>
              <a:rPr lang="es-AR" sz="1600" dirty="0">
                <a:latin typeface="Arial Nova Cond" panose="020B0506020202020204" pitchFamily="34" charset="0"/>
              </a:rPr>
              <a:t>Se verificó que las horas pico en el último año son entre las 14hs y las 16hs.</a:t>
            </a:r>
          </a:p>
          <a:p>
            <a:endParaRPr lang="es-MX" sz="1600" dirty="0"/>
          </a:p>
          <a:p>
            <a:endParaRPr lang="es-AR" dirty="0"/>
          </a:p>
        </p:txBody>
      </p:sp>
      <p:pic>
        <p:nvPicPr>
          <p:cNvPr id="4" name="Imagen 3" descr="Logotipo, nombre de la empresa&#10;&#10;Descripción generada automáticamente">
            <a:extLst>
              <a:ext uri="{FF2B5EF4-FFF2-40B4-BE49-F238E27FC236}">
                <a16:creationId xmlns:a16="http://schemas.microsoft.com/office/drawing/2014/main" id="{90E293E3-9CCC-618A-379A-8FA9005FA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pic>
        <p:nvPicPr>
          <p:cNvPr id="14" name="Imagen 13">
            <a:extLst>
              <a:ext uri="{FF2B5EF4-FFF2-40B4-BE49-F238E27FC236}">
                <a16:creationId xmlns:a16="http://schemas.microsoft.com/office/drawing/2014/main" id="{B345B189-5981-964C-E498-8BBFE8EB2165}"/>
              </a:ext>
            </a:extLst>
          </p:cNvPr>
          <p:cNvPicPr>
            <a:picLocks noChangeAspect="1"/>
          </p:cNvPicPr>
          <p:nvPr/>
        </p:nvPicPr>
        <p:blipFill>
          <a:blip r:embed="rId3"/>
          <a:stretch>
            <a:fillRect/>
          </a:stretch>
        </p:blipFill>
        <p:spPr>
          <a:xfrm>
            <a:off x="776481" y="2382656"/>
            <a:ext cx="2925497" cy="2418274"/>
          </a:xfrm>
          <a:prstGeom prst="rect">
            <a:avLst/>
          </a:prstGeom>
        </p:spPr>
      </p:pic>
      <p:pic>
        <p:nvPicPr>
          <p:cNvPr id="30" name="Imagen 29">
            <a:extLst>
              <a:ext uri="{FF2B5EF4-FFF2-40B4-BE49-F238E27FC236}">
                <a16:creationId xmlns:a16="http://schemas.microsoft.com/office/drawing/2014/main" id="{79F177D2-5004-F4AC-78C4-46C61544E680}"/>
              </a:ext>
            </a:extLst>
          </p:cNvPr>
          <p:cNvPicPr>
            <a:picLocks noChangeAspect="1"/>
          </p:cNvPicPr>
          <p:nvPr/>
        </p:nvPicPr>
        <p:blipFill>
          <a:blip r:embed="rId4"/>
          <a:stretch>
            <a:fillRect/>
          </a:stretch>
        </p:blipFill>
        <p:spPr>
          <a:xfrm>
            <a:off x="438411" y="4996529"/>
            <a:ext cx="2930878" cy="1906266"/>
          </a:xfrm>
          <a:prstGeom prst="rect">
            <a:avLst/>
          </a:prstGeom>
        </p:spPr>
      </p:pic>
      <p:pic>
        <p:nvPicPr>
          <p:cNvPr id="37" name="Marcador de contenido 4">
            <a:extLst>
              <a:ext uri="{FF2B5EF4-FFF2-40B4-BE49-F238E27FC236}">
                <a16:creationId xmlns:a16="http://schemas.microsoft.com/office/drawing/2014/main" id="{8D33913F-0548-9531-FC53-4BC5999D47F8}"/>
              </a:ext>
            </a:extLst>
          </p:cNvPr>
          <p:cNvPicPr>
            <a:picLocks noChangeAspect="1"/>
          </p:cNvPicPr>
          <p:nvPr/>
        </p:nvPicPr>
        <p:blipFill rotWithShape="1">
          <a:blip r:embed="rId5"/>
          <a:srcRect r="59784" b="13789"/>
          <a:stretch/>
        </p:blipFill>
        <p:spPr>
          <a:xfrm>
            <a:off x="3538972" y="5382204"/>
            <a:ext cx="1945275" cy="1048758"/>
          </a:xfrm>
          <a:prstGeom prst="rect">
            <a:avLst/>
          </a:prstGeom>
        </p:spPr>
      </p:pic>
      <p:pic>
        <p:nvPicPr>
          <p:cNvPr id="44" name="Imagen 43">
            <a:extLst>
              <a:ext uri="{FF2B5EF4-FFF2-40B4-BE49-F238E27FC236}">
                <a16:creationId xmlns:a16="http://schemas.microsoft.com/office/drawing/2014/main" id="{7DB51A45-CBA2-F930-A811-9A5D99B6E014}"/>
              </a:ext>
            </a:extLst>
          </p:cNvPr>
          <p:cNvPicPr>
            <a:picLocks noChangeAspect="1"/>
          </p:cNvPicPr>
          <p:nvPr/>
        </p:nvPicPr>
        <p:blipFill>
          <a:blip r:embed="rId6"/>
          <a:stretch>
            <a:fillRect/>
          </a:stretch>
        </p:blipFill>
        <p:spPr>
          <a:xfrm>
            <a:off x="4718954" y="2382656"/>
            <a:ext cx="3057266" cy="2366775"/>
          </a:xfrm>
          <a:prstGeom prst="rect">
            <a:avLst/>
          </a:prstGeom>
        </p:spPr>
      </p:pic>
      <p:pic>
        <p:nvPicPr>
          <p:cNvPr id="45" name="Imagen 44">
            <a:extLst>
              <a:ext uri="{FF2B5EF4-FFF2-40B4-BE49-F238E27FC236}">
                <a16:creationId xmlns:a16="http://schemas.microsoft.com/office/drawing/2014/main" id="{73B6C25D-AAB2-E802-9B0F-A64A44190ABB}"/>
              </a:ext>
            </a:extLst>
          </p:cNvPr>
          <p:cNvPicPr>
            <a:picLocks noChangeAspect="1"/>
          </p:cNvPicPr>
          <p:nvPr/>
        </p:nvPicPr>
        <p:blipFill>
          <a:blip r:embed="rId7"/>
          <a:stretch>
            <a:fillRect/>
          </a:stretch>
        </p:blipFill>
        <p:spPr>
          <a:xfrm>
            <a:off x="8130670" y="2336033"/>
            <a:ext cx="3840839" cy="2363168"/>
          </a:xfrm>
          <a:prstGeom prst="rect">
            <a:avLst/>
          </a:prstGeom>
        </p:spPr>
      </p:pic>
      <p:pic>
        <p:nvPicPr>
          <p:cNvPr id="46" name="Imagen 45">
            <a:extLst>
              <a:ext uri="{FF2B5EF4-FFF2-40B4-BE49-F238E27FC236}">
                <a16:creationId xmlns:a16="http://schemas.microsoft.com/office/drawing/2014/main" id="{00A4A898-1DD4-BB02-67BE-1CC1B2D1FC68}"/>
              </a:ext>
            </a:extLst>
          </p:cNvPr>
          <p:cNvPicPr>
            <a:picLocks noChangeAspect="1"/>
          </p:cNvPicPr>
          <p:nvPr/>
        </p:nvPicPr>
        <p:blipFill>
          <a:blip r:embed="rId8"/>
          <a:stretch>
            <a:fillRect/>
          </a:stretch>
        </p:blipFill>
        <p:spPr>
          <a:xfrm>
            <a:off x="6044289" y="4699201"/>
            <a:ext cx="3463862" cy="2161619"/>
          </a:xfrm>
          <a:prstGeom prst="rect">
            <a:avLst/>
          </a:prstGeom>
        </p:spPr>
      </p:pic>
      <p:sp>
        <p:nvSpPr>
          <p:cNvPr id="48" name="Rectángulo 47">
            <a:extLst>
              <a:ext uri="{FF2B5EF4-FFF2-40B4-BE49-F238E27FC236}">
                <a16:creationId xmlns:a16="http://schemas.microsoft.com/office/drawing/2014/main" id="{0D7CF248-36BC-4F3E-D04A-E4E6197C01A5}"/>
              </a:ext>
            </a:extLst>
          </p:cNvPr>
          <p:cNvSpPr/>
          <p:nvPr/>
        </p:nvSpPr>
        <p:spPr>
          <a:xfrm>
            <a:off x="0" y="0"/>
            <a:ext cx="12192000" cy="4571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27109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3AA2D0-4884-E6C8-F6F3-A7CC0D1CC633}"/>
              </a:ext>
            </a:extLst>
          </p:cNvPr>
          <p:cNvSpPr>
            <a:spLocks noGrp="1"/>
          </p:cNvSpPr>
          <p:nvPr>
            <p:ph type="title"/>
          </p:nvPr>
        </p:nvSpPr>
        <p:spPr>
          <a:xfrm>
            <a:off x="841248" y="334644"/>
            <a:ext cx="10509504" cy="1076914"/>
          </a:xfrm>
        </p:spPr>
        <p:txBody>
          <a:bodyPr anchor="ctr">
            <a:normAutofit/>
          </a:bodyPr>
          <a:lstStyle/>
          <a:p>
            <a:r>
              <a:rPr lang="es-AR" sz="4000"/>
              <a:t>CONCLUSIONES:</a:t>
            </a:r>
          </a:p>
        </p:txBody>
      </p:sp>
      <p:sp>
        <p:nvSpPr>
          <p:cNvPr id="24" name="Rectangle 1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descr="Logotipo, nombre de la empresa&#10;&#10;Descripción generada automáticamente">
            <a:extLst>
              <a:ext uri="{FF2B5EF4-FFF2-40B4-BE49-F238E27FC236}">
                <a16:creationId xmlns:a16="http://schemas.microsoft.com/office/drawing/2014/main" id="{C22F852B-F7A0-B725-D57F-AEA64E0A7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graphicFrame>
        <p:nvGraphicFramePr>
          <p:cNvPr id="6" name="Marcador de contenido 2">
            <a:extLst>
              <a:ext uri="{FF2B5EF4-FFF2-40B4-BE49-F238E27FC236}">
                <a16:creationId xmlns:a16="http://schemas.microsoft.com/office/drawing/2014/main" id="{72C6E975-EF25-3894-164C-9EB3F1135C01}"/>
              </a:ext>
            </a:extLst>
          </p:cNvPr>
          <p:cNvGraphicFramePr>
            <a:graphicFrameLocks noGrp="1"/>
          </p:cNvGraphicFramePr>
          <p:nvPr>
            <p:ph idx="1"/>
            <p:extLst>
              <p:ext uri="{D42A27DB-BD31-4B8C-83A1-F6EECF244321}">
                <p14:modId xmlns:p14="http://schemas.microsoft.com/office/powerpoint/2010/main" val="3861379556"/>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785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ítulo 2">
            <a:extLst>
              <a:ext uri="{FF2B5EF4-FFF2-40B4-BE49-F238E27FC236}">
                <a16:creationId xmlns:a16="http://schemas.microsoft.com/office/drawing/2014/main" id="{9E0EA09C-5DDB-8550-E57D-84CD01FE3095}"/>
              </a:ext>
            </a:extLst>
          </p:cNvPr>
          <p:cNvSpPr>
            <a:spLocks noGrp="1"/>
          </p:cNvSpPr>
          <p:nvPr>
            <p:ph type="subTitle" idx="1"/>
          </p:nvPr>
        </p:nvSpPr>
        <p:spPr>
          <a:xfrm>
            <a:off x="477981" y="4872922"/>
            <a:ext cx="3933306" cy="1208141"/>
          </a:xfrm>
        </p:spPr>
        <p:txBody>
          <a:bodyPr>
            <a:normAutofit/>
          </a:bodyPr>
          <a:lstStyle/>
          <a:p>
            <a:pPr algn="l"/>
            <a:r>
              <a:rPr lang="es-AR" sz="2000"/>
              <a:t>SPRINT N° 1:</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descr="Logotipo, nombre de la empresa&#10;&#10;Descripción generada automáticamente">
            <a:extLst>
              <a:ext uri="{FF2B5EF4-FFF2-40B4-BE49-F238E27FC236}">
                <a16:creationId xmlns:a16="http://schemas.microsoft.com/office/drawing/2014/main" id="{5D17D807-DFE3-0003-4F0F-EACBAC71559D}"/>
              </a:ext>
            </a:extLst>
          </p:cNvPr>
          <p:cNvPicPr>
            <a:picLocks noChangeAspect="1"/>
          </p:cNvPicPr>
          <p:nvPr/>
        </p:nvPicPr>
        <p:blipFill rotWithShape="1">
          <a:blip r:embed="rId2">
            <a:extLst>
              <a:ext uri="{28A0092B-C50C-407E-A947-70E740481C1C}">
                <a14:useLocalDpi xmlns:a14="http://schemas.microsoft.com/office/drawing/2010/main" val="0"/>
              </a:ext>
            </a:extLst>
          </a:blip>
          <a:srcRect t="34785" b="13002"/>
          <a:stretch/>
        </p:blipFill>
        <p:spPr>
          <a:xfrm>
            <a:off x="5414356" y="2249113"/>
            <a:ext cx="6408836" cy="2208521"/>
          </a:xfrm>
          <a:prstGeom prst="rect">
            <a:avLst/>
          </a:prstGeom>
        </p:spPr>
      </p:pic>
    </p:spTree>
    <p:extLst>
      <p:ext uri="{BB962C8B-B14F-4D97-AF65-F5344CB8AC3E}">
        <p14:creationId xmlns:p14="http://schemas.microsoft.com/office/powerpoint/2010/main" val="3253548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336768-28A2-AFFC-C4DC-E2815EED0808}"/>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kern="1200" dirty="0">
                <a:solidFill>
                  <a:schemeClr val="tx1"/>
                </a:solidFill>
                <a:latin typeface="+mj-lt"/>
                <a:ea typeface="+mj-ea"/>
                <a:cs typeface="+mj-cs"/>
              </a:rPr>
              <a:t>MOCKUP DASHBOARD</a:t>
            </a:r>
          </a:p>
        </p:txBody>
      </p:sp>
      <p:sp>
        <p:nvSpPr>
          <p:cNvPr id="53" name="Rectangle 5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Marcador de contenido 8" descr="Interfaz de usuario gráfica, Aplicación&#10;&#10;Descripción generada automáticamente">
            <a:extLst>
              <a:ext uri="{FF2B5EF4-FFF2-40B4-BE49-F238E27FC236}">
                <a16:creationId xmlns:a16="http://schemas.microsoft.com/office/drawing/2014/main" id="{0755B1F7-D70C-9669-D831-82A6CE3F6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90" y="477848"/>
            <a:ext cx="8327644" cy="5600340"/>
          </a:xfrm>
          <a:prstGeom prst="rect">
            <a:avLst/>
          </a:prstGeom>
        </p:spPr>
      </p:pic>
      <p:sp>
        <p:nvSpPr>
          <p:cNvPr id="57" name="Rectangle 5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691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ítulo 2">
            <a:extLst>
              <a:ext uri="{FF2B5EF4-FFF2-40B4-BE49-F238E27FC236}">
                <a16:creationId xmlns:a16="http://schemas.microsoft.com/office/drawing/2014/main" id="{9E0EA09C-5DDB-8550-E57D-84CD01FE3095}"/>
              </a:ext>
            </a:extLst>
          </p:cNvPr>
          <p:cNvSpPr>
            <a:spLocks noGrp="1"/>
          </p:cNvSpPr>
          <p:nvPr>
            <p:ph type="subTitle" idx="1"/>
          </p:nvPr>
        </p:nvSpPr>
        <p:spPr>
          <a:xfrm>
            <a:off x="477981" y="4872922"/>
            <a:ext cx="3933306" cy="1208141"/>
          </a:xfrm>
        </p:spPr>
        <p:txBody>
          <a:bodyPr>
            <a:normAutofit/>
          </a:bodyPr>
          <a:lstStyle/>
          <a:p>
            <a:pPr algn="l"/>
            <a:r>
              <a:rPr lang="es-AR" dirty="0"/>
              <a:t>SPRINT N° 3</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descr="Logotipo, nombre de la empresa&#10;&#10;Descripción generada automáticamente">
            <a:extLst>
              <a:ext uri="{FF2B5EF4-FFF2-40B4-BE49-F238E27FC236}">
                <a16:creationId xmlns:a16="http://schemas.microsoft.com/office/drawing/2014/main" id="{5D17D807-DFE3-0003-4F0F-EACBAC71559D}"/>
              </a:ext>
            </a:extLst>
          </p:cNvPr>
          <p:cNvPicPr>
            <a:picLocks noChangeAspect="1"/>
          </p:cNvPicPr>
          <p:nvPr/>
        </p:nvPicPr>
        <p:blipFill rotWithShape="1">
          <a:blip r:embed="rId2">
            <a:extLst>
              <a:ext uri="{28A0092B-C50C-407E-A947-70E740481C1C}">
                <a14:useLocalDpi xmlns:a14="http://schemas.microsoft.com/office/drawing/2010/main" val="0"/>
              </a:ext>
            </a:extLst>
          </a:blip>
          <a:srcRect t="34785" b="13002"/>
          <a:stretch/>
        </p:blipFill>
        <p:spPr>
          <a:xfrm>
            <a:off x="5414356" y="2249113"/>
            <a:ext cx="6408836" cy="2208521"/>
          </a:xfrm>
          <a:prstGeom prst="rect">
            <a:avLst/>
          </a:prstGeom>
        </p:spPr>
      </p:pic>
    </p:spTree>
    <p:extLst>
      <p:ext uri="{BB962C8B-B14F-4D97-AF65-F5344CB8AC3E}">
        <p14:creationId xmlns:p14="http://schemas.microsoft.com/office/powerpoint/2010/main" val="2477104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208286-68D4-D5C4-B579-F377EA290C35}"/>
              </a:ext>
            </a:extLst>
          </p:cNvPr>
          <p:cNvSpPr>
            <a:spLocks noGrp="1"/>
          </p:cNvSpPr>
          <p:nvPr>
            <p:ph type="title"/>
          </p:nvPr>
        </p:nvSpPr>
        <p:spPr>
          <a:xfrm>
            <a:off x="1043631" y="809898"/>
            <a:ext cx="9942716" cy="1554480"/>
          </a:xfrm>
        </p:spPr>
        <p:txBody>
          <a:bodyPr anchor="ctr">
            <a:normAutofit/>
          </a:bodyPr>
          <a:lstStyle/>
          <a:p>
            <a:r>
              <a:rPr lang="es-AR" sz="4800"/>
              <a:t>OBJETIVOS PROPUESTOS POR CLIENTE:</a:t>
            </a:r>
          </a:p>
        </p:txBody>
      </p:sp>
      <p:sp>
        <p:nvSpPr>
          <p:cNvPr id="3" name="Marcador de contenido 2">
            <a:extLst>
              <a:ext uri="{FF2B5EF4-FFF2-40B4-BE49-F238E27FC236}">
                <a16:creationId xmlns:a16="http://schemas.microsoft.com/office/drawing/2014/main" id="{C9D456A0-4AE8-BCEE-D674-0043C91F9740}"/>
              </a:ext>
            </a:extLst>
          </p:cNvPr>
          <p:cNvSpPr>
            <a:spLocks noGrp="1"/>
          </p:cNvSpPr>
          <p:nvPr>
            <p:ph idx="1"/>
          </p:nvPr>
        </p:nvSpPr>
        <p:spPr>
          <a:xfrm>
            <a:off x="1045028" y="3017522"/>
            <a:ext cx="9941319" cy="3124658"/>
          </a:xfrm>
        </p:spPr>
        <p:txBody>
          <a:bodyPr anchor="ctr">
            <a:normAutofit/>
          </a:bodyPr>
          <a:lstStyle/>
          <a:p>
            <a:pPr marL="742950" marR="179705" lvl="1" indent="-285750">
              <a:spcBef>
                <a:spcPts val="500"/>
              </a:spcBef>
              <a:spcAft>
                <a:spcPts val="500"/>
              </a:spcAft>
              <a:buFont typeface="Nunito" pitchFamily="2" charset="0"/>
              <a:buChar char="-"/>
            </a:pPr>
            <a:r>
              <a:rPr lang="es-AR" dirty="0">
                <a:latin typeface="Arial" panose="020B0604020202020204" pitchFamily="34" charset="0"/>
                <a:ea typeface="Times New Roman" panose="02020603050405020304" pitchFamily="18" charset="0"/>
                <a:cs typeface="Arial" panose="020B0604020202020204" pitchFamily="34" charset="0"/>
              </a:rPr>
              <a:t>B</a:t>
            </a:r>
            <a:r>
              <a:rPr lang="es-AR" dirty="0">
                <a:effectLst/>
                <a:latin typeface="Arial" panose="020B0604020202020204" pitchFamily="34" charset="0"/>
                <a:ea typeface="Times New Roman" panose="02020603050405020304" pitchFamily="18" charset="0"/>
                <a:cs typeface="Arial" panose="020B0604020202020204" pitchFamily="34" charset="0"/>
              </a:rPr>
              <a:t>rindar perspectivas ambientales relevantes para su toma de decisiones.</a:t>
            </a:r>
            <a:endParaRPr lang="es-AR" dirty="0">
              <a:effectLst/>
              <a:latin typeface="Times New Roman" panose="02020603050405020304" pitchFamily="18" charset="0"/>
              <a:ea typeface="Times New Roman" panose="02020603050405020304" pitchFamily="18" charset="0"/>
              <a:cs typeface="Arial" panose="020B0604020202020204" pitchFamily="34" charset="0"/>
            </a:endParaRPr>
          </a:p>
          <a:p>
            <a:pPr marL="742950" marR="179705" lvl="1" indent="-285750">
              <a:spcBef>
                <a:spcPts val="500"/>
              </a:spcBef>
              <a:spcAft>
                <a:spcPts val="500"/>
              </a:spcAft>
              <a:buFont typeface="Nunito" pitchFamily="2" charset="0"/>
              <a:buChar char="-"/>
            </a:pPr>
            <a:r>
              <a:rPr lang="es-AR" dirty="0">
                <a:effectLst/>
                <a:latin typeface="Arial" panose="020B0604020202020204" pitchFamily="34" charset="0"/>
                <a:ea typeface="Times New Roman" panose="02020603050405020304" pitchFamily="18" charset="0"/>
                <a:cs typeface="Arial" panose="020B0604020202020204" pitchFamily="34" charset="0"/>
              </a:rPr>
              <a:t>Entregar conclusiones que faciliten el análisis de la rentabilidad del negocio.</a:t>
            </a:r>
            <a:endParaRPr lang="es-AR" dirty="0">
              <a:effectLst/>
              <a:latin typeface="Times New Roman" panose="02020603050405020304" pitchFamily="18" charset="0"/>
              <a:ea typeface="Times New Roman" panose="02020603050405020304" pitchFamily="18" charset="0"/>
              <a:cs typeface="Arial" panose="020B0604020202020204" pitchFamily="34" charset="0"/>
            </a:endParaRPr>
          </a:p>
          <a:p>
            <a:pPr marL="742950" marR="179705" lvl="1" indent="-285750">
              <a:spcBef>
                <a:spcPts val="500"/>
              </a:spcBef>
              <a:spcAft>
                <a:spcPts val="500"/>
              </a:spcAft>
              <a:buFont typeface="Nunito" pitchFamily="2" charset="0"/>
              <a:buChar char="-"/>
            </a:pPr>
            <a:r>
              <a:rPr lang="es-AR" dirty="0">
                <a:effectLst/>
                <a:latin typeface="Arial" panose="020B0604020202020204" pitchFamily="34" charset="0"/>
                <a:ea typeface="Times New Roman" panose="02020603050405020304" pitchFamily="18" charset="0"/>
                <a:cs typeface="Arial" panose="020B0604020202020204" pitchFamily="34" charset="0"/>
              </a:rPr>
              <a:t>Elaborar productos como un dashboard y un modelo de Machine Learning con los cuales el cliente podrá identificar la situación actual de la problemática y tener perspectiva a futuro de la misma y tomar decisiones en consecuencia.</a:t>
            </a:r>
            <a:endParaRPr lang="es-AR" dirty="0">
              <a:effectLst/>
              <a:latin typeface="Times New Roman" panose="02020603050405020304" pitchFamily="18" charset="0"/>
              <a:ea typeface="Times New Roman" panose="02020603050405020304" pitchFamily="18" charset="0"/>
              <a:cs typeface="Arial" panose="020B0604020202020204" pitchFamily="34" charset="0"/>
            </a:endParaRPr>
          </a:p>
          <a:p>
            <a:endParaRPr lang="es-AR"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Imagen 3" descr="Logotipo, nombre de la empresa&#10;&#10;Descripción generada automáticamente">
            <a:extLst>
              <a:ext uri="{FF2B5EF4-FFF2-40B4-BE49-F238E27FC236}">
                <a16:creationId xmlns:a16="http://schemas.microsoft.com/office/drawing/2014/main" id="{5FF7F102-CC13-595B-C7FC-37E5251C2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3536008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BE40A06-F20A-4590-B20B-34C50D338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F1645AB-06C4-50CC-0ABF-714EFDA3D4B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DIAGRAMA DE GANTT:</a:t>
            </a:r>
          </a:p>
        </p:txBody>
      </p:sp>
      <p:sp>
        <p:nvSpPr>
          <p:cNvPr id="56" name="Rectangle: Rounded Corners 5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 name="Content Placeholder 8">
            <a:extLst>
              <a:ext uri="{FF2B5EF4-FFF2-40B4-BE49-F238E27FC236}">
                <a16:creationId xmlns:a16="http://schemas.microsoft.com/office/drawing/2014/main" id="{8F92913C-62DC-1FB2-3538-EEEF306B8AA3}"/>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sz="1900" kern="1200">
                <a:solidFill>
                  <a:schemeClr val="bg1"/>
                </a:solidFill>
                <a:latin typeface="+mn-lt"/>
                <a:ea typeface="+mn-ea"/>
                <a:cs typeface="+mn-cs"/>
              </a:rPr>
              <a:t>Nuestra planificación con los diferentes equipos de trabajo fueron:</a:t>
            </a:r>
          </a:p>
        </p:txBody>
      </p:sp>
      <p:pic>
        <p:nvPicPr>
          <p:cNvPr id="7" name="Marcador de contenido 5" descr="Interfaz de usuario gráfica, Aplicación&#10;&#10;Descripción generada automáticamente">
            <a:extLst>
              <a:ext uri="{FF2B5EF4-FFF2-40B4-BE49-F238E27FC236}">
                <a16:creationId xmlns:a16="http://schemas.microsoft.com/office/drawing/2014/main" id="{E8381333-E232-4630-A1B3-4B9C961BFF71}"/>
              </a:ext>
            </a:extLst>
          </p:cNvPr>
          <p:cNvPicPr>
            <a:picLocks noChangeAspect="1"/>
          </p:cNvPicPr>
          <p:nvPr/>
        </p:nvPicPr>
        <p:blipFill rotWithShape="1">
          <a:blip r:embed="rId2">
            <a:extLst>
              <a:ext uri="{28A0092B-C50C-407E-A947-70E740481C1C}">
                <a14:useLocalDpi xmlns:a14="http://schemas.microsoft.com/office/drawing/2010/main" val="0"/>
              </a:ext>
            </a:extLst>
          </a:blip>
          <a:srcRect l="30071" r="18625" b="-2"/>
          <a:stretch/>
        </p:blipFill>
        <p:spPr>
          <a:xfrm>
            <a:off x="4244340" y="2516814"/>
            <a:ext cx="3703320" cy="4096512"/>
          </a:xfrm>
          <a:prstGeom prst="rect">
            <a:avLst/>
          </a:prstGeom>
        </p:spPr>
      </p:pic>
      <p:pic>
        <p:nvPicPr>
          <p:cNvPr id="5" name="Marcador de contenido 4">
            <a:extLst>
              <a:ext uri="{FF2B5EF4-FFF2-40B4-BE49-F238E27FC236}">
                <a16:creationId xmlns:a16="http://schemas.microsoft.com/office/drawing/2014/main" id="{3E7950ED-C949-3760-65B5-74D91076D6EE}"/>
              </a:ext>
            </a:extLst>
          </p:cNvPr>
          <p:cNvPicPr>
            <a:picLocks noChangeAspect="1"/>
          </p:cNvPicPr>
          <p:nvPr/>
        </p:nvPicPr>
        <p:blipFill rotWithShape="1">
          <a:blip r:embed="rId3"/>
          <a:srcRect l="3967" r="30492" b="1"/>
          <a:stretch/>
        </p:blipFill>
        <p:spPr>
          <a:xfrm>
            <a:off x="8380267" y="2451145"/>
            <a:ext cx="3703320" cy="4096512"/>
          </a:xfrm>
          <a:prstGeom prst="rect">
            <a:avLst/>
          </a:prstGeom>
        </p:spPr>
      </p:pic>
      <p:pic>
        <p:nvPicPr>
          <p:cNvPr id="6" name="Imagen 5" descr="Gráfico, Gráfico de barras&#10;&#10;Descripción generada automáticamente">
            <a:extLst>
              <a:ext uri="{FF2B5EF4-FFF2-40B4-BE49-F238E27FC236}">
                <a16:creationId xmlns:a16="http://schemas.microsoft.com/office/drawing/2014/main" id="{0EB268BE-F93C-B400-F943-7494FBBA5238}"/>
              </a:ext>
            </a:extLst>
          </p:cNvPr>
          <p:cNvPicPr>
            <a:picLocks noChangeAspect="1"/>
          </p:cNvPicPr>
          <p:nvPr/>
        </p:nvPicPr>
        <p:blipFill rotWithShape="1">
          <a:blip r:embed="rId4">
            <a:extLst>
              <a:ext uri="{28A0092B-C50C-407E-A947-70E740481C1C}">
                <a14:useLocalDpi xmlns:a14="http://schemas.microsoft.com/office/drawing/2010/main" val="0"/>
              </a:ext>
            </a:extLst>
          </a:blip>
          <a:srcRect l="44020" r="11230" b="-2"/>
          <a:stretch/>
        </p:blipFill>
        <p:spPr>
          <a:xfrm>
            <a:off x="108413" y="2451145"/>
            <a:ext cx="3703320" cy="4096512"/>
          </a:xfrm>
          <a:prstGeom prst="rect">
            <a:avLst/>
          </a:prstGeom>
        </p:spPr>
      </p:pic>
      <p:sp>
        <p:nvSpPr>
          <p:cNvPr id="8" name="CuadroTexto 7">
            <a:extLst>
              <a:ext uri="{FF2B5EF4-FFF2-40B4-BE49-F238E27FC236}">
                <a16:creationId xmlns:a16="http://schemas.microsoft.com/office/drawing/2014/main" id="{E04581A9-B3BA-52DF-D276-9AD9C793C906}"/>
              </a:ext>
            </a:extLst>
          </p:cNvPr>
          <p:cNvSpPr txBox="1"/>
          <p:nvPr/>
        </p:nvSpPr>
        <p:spPr>
          <a:xfrm>
            <a:off x="84342" y="2159159"/>
            <a:ext cx="2895600" cy="369332"/>
          </a:xfrm>
          <a:prstGeom prst="rect">
            <a:avLst/>
          </a:prstGeom>
          <a:noFill/>
        </p:spPr>
        <p:txBody>
          <a:bodyPr wrap="square" rtlCol="0">
            <a:spAutoFit/>
          </a:bodyPr>
          <a:lstStyle/>
          <a:p>
            <a:r>
              <a:rPr lang="es-AR" dirty="0"/>
              <a:t>SEMANA 1:</a:t>
            </a:r>
          </a:p>
        </p:txBody>
      </p:sp>
      <p:sp>
        <p:nvSpPr>
          <p:cNvPr id="10" name="CuadroTexto 9">
            <a:extLst>
              <a:ext uri="{FF2B5EF4-FFF2-40B4-BE49-F238E27FC236}">
                <a16:creationId xmlns:a16="http://schemas.microsoft.com/office/drawing/2014/main" id="{8FC35519-72F5-FF59-238B-657349E8BD59}"/>
              </a:ext>
            </a:extLst>
          </p:cNvPr>
          <p:cNvSpPr txBox="1"/>
          <p:nvPr/>
        </p:nvSpPr>
        <p:spPr>
          <a:xfrm>
            <a:off x="4244340" y="2160917"/>
            <a:ext cx="2895600" cy="369332"/>
          </a:xfrm>
          <a:prstGeom prst="rect">
            <a:avLst/>
          </a:prstGeom>
          <a:noFill/>
        </p:spPr>
        <p:txBody>
          <a:bodyPr wrap="square" rtlCol="0">
            <a:spAutoFit/>
          </a:bodyPr>
          <a:lstStyle/>
          <a:p>
            <a:r>
              <a:rPr lang="es-AR" dirty="0"/>
              <a:t>SEMANA 2:</a:t>
            </a:r>
          </a:p>
        </p:txBody>
      </p:sp>
      <p:sp>
        <p:nvSpPr>
          <p:cNvPr id="11" name="CuadroTexto 10">
            <a:extLst>
              <a:ext uri="{FF2B5EF4-FFF2-40B4-BE49-F238E27FC236}">
                <a16:creationId xmlns:a16="http://schemas.microsoft.com/office/drawing/2014/main" id="{904EBD5E-8AE2-C15E-9FA7-F3D76181D16A}"/>
              </a:ext>
            </a:extLst>
          </p:cNvPr>
          <p:cNvSpPr txBox="1"/>
          <p:nvPr/>
        </p:nvSpPr>
        <p:spPr>
          <a:xfrm>
            <a:off x="8326754" y="2154684"/>
            <a:ext cx="2895600" cy="369332"/>
          </a:xfrm>
          <a:prstGeom prst="rect">
            <a:avLst/>
          </a:prstGeom>
          <a:noFill/>
        </p:spPr>
        <p:txBody>
          <a:bodyPr wrap="square" rtlCol="0">
            <a:spAutoFit/>
          </a:bodyPr>
          <a:lstStyle/>
          <a:p>
            <a:r>
              <a:rPr lang="es-AR" dirty="0"/>
              <a:t>SEMANA 3:</a:t>
            </a:r>
          </a:p>
        </p:txBody>
      </p:sp>
      <p:pic>
        <p:nvPicPr>
          <p:cNvPr id="13" name="Imagen 12" descr="Logotipo, nombre de la empresa&#10;&#10;Descripción generada automáticamente">
            <a:extLst>
              <a:ext uri="{FF2B5EF4-FFF2-40B4-BE49-F238E27FC236}">
                <a16:creationId xmlns:a16="http://schemas.microsoft.com/office/drawing/2014/main" id="{D80EB04D-C076-71AF-C862-C80924AE0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4205" y="-5118"/>
            <a:ext cx="1277795" cy="842072"/>
          </a:xfrm>
          <a:prstGeom prst="rect">
            <a:avLst/>
          </a:prstGeom>
        </p:spPr>
      </p:pic>
    </p:spTree>
    <p:extLst>
      <p:ext uri="{BB962C8B-B14F-4D97-AF65-F5344CB8AC3E}">
        <p14:creationId xmlns:p14="http://schemas.microsoft.com/office/powerpoint/2010/main" val="249487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E62A81-7ACD-B82A-9D12-DA46ABE7EF79}"/>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FLUJO DE DATOS:</a:t>
            </a:r>
          </a:p>
        </p:txBody>
      </p:sp>
      <p:pic>
        <p:nvPicPr>
          <p:cNvPr id="4" name="Imagen 3" descr="Interfaz de usuario gráfica&#10;&#10;Descripción generada automáticamente con confianza baja">
            <a:extLst>
              <a:ext uri="{FF2B5EF4-FFF2-40B4-BE49-F238E27FC236}">
                <a16:creationId xmlns:a16="http://schemas.microsoft.com/office/drawing/2014/main" id="{4D6E220C-90AC-ED6C-FBB4-4FEFA4C3C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18" y="1775980"/>
            <a:ext cx="11279363" cy="4991879"/>
          </a:xfrm>
          <a:prstGeom prst="rect">
            <a:avLst/>
          </a:prstGeom>
        </p:spPr>
      </p:pic>
      <p:pic>
        <p:nvPicPr>
          <p:cNvPr id="5" name="Imagen 4" descr="Logotipo, nombre de la empresa&#10;&#10;Descripción generada automáticamente">
            <a:extLst>
              <a:ext uri="{FF2B5EF4-FFF2-40B4-BE49-F238E27FC236}">
                <a16:creationId xmlns:a16="http://schemas.microsoft.com/office/drawing/2014/main" id="{A972455D-CCCD-50E9-3556-378987D49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205" y="0"/>
            <a:ext cx="1277795" cy="842072"/>
          </a:xfrm>
          <a:prstGeom prst="rect">
            <a:avLst/>
          </a:prstGeom>
        </p:spPr>
      </p:pic>
    </p:spTree>
    <p:extLst>
      <p:ext uri="{BB962C8B-B14F-4D97-AF65-F5344CB8AC3E}">
        <p14:creationId xmlns:p14="http://schemas.microsoft.com/office/powerpoint/2010/main" val="3515941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 dibujo de una cara feliz&#10;&#10;Descripción generada automáticamente con confianza baja">
            <a:extLst>
              <a:ext uri="{FF2B5EF4-FFF2-40B4-BE49-F238E27FC236}">
                <a16:creationId xmlns:a16="http://schemas.microsoft.com/office/drawing/2014/main" id="{692FCEC1-1684-2BB9-4F0A-8D0B3DB91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795" y="3945487"/>
            <a:ext cx="2215223" cy="771550"/>
          </a:xfrm>
          <a:prstGeom prst="rect">
            <a:avLst/>
          </a:prstGeom>
        </p:spPr>
      </p:pic>
      <p:pic>
        <p:nvPicPr>
          <p:cNvPr id="5" name="Imagen 4" descr="Icono&#10;&#10;Descripción generada automáticamente">
            <a:extLst>
              <a:ext uri="{FF2B5EF4-FFF2-40B4-BE49-F238E27FC236}">
                <a16:creationId xmlns:a16="http://schemas.microsoft.com/office/drawing/2014/main" id="{E0482CA5-0B74-1986-B6C0-43265AA03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217" y="838617"/>
            <a:ext cx="431020" cy="473317"/>
          </a:xfrm>
          <a:prstGeom prst="rect">
            <a:avLst/>
          </a:prstGeom>
        </p:spPr>
      </p:pic>
      <p:pic>
        <p:nvPicPr>
          <p:cNvPr id="9" name="Imagen 8" descr="Forma&#10;&#10;Descripción generada automáticamente con confianza baja">
            <a:extLst>
              <a:ext uri="{FF2B5EF4-FFF2-40B4-BE49-F238E27FC236}">
                <a16:creationId xmlns:a16="http://schemas.microsoft.com/office/drawing/2014/main" id="{17C82160-DCCC-095B-0B1C-0A265F294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820" y="5732776"/>
            <a:ext cx="1582617" cy="678265"/>
          </a:xfrm>
          <a:prstGeom prst="rect">
            <a:avLst/>
          </a:prstGeom>
        </p:spPr>
      </p:pic>
      <p:pic>
        <p:nvPicPr>
          <p:cNvPr id="11" name="Imagen 10" descr="Icono&#10;&#10;Descripción generada automáticamente">
            <a:extLst>
              <a:ext uri="{FF2B5EF4-FFF2-40B4-BE49-F238E27FC236}">
                <a16:creationId xmlns:a16="http://schemas.microsoft.com/office/drawing/2014/main" id="{CE330F25-20AE-074F-F907-F79018FDE3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95" y="2317179"/>
            <a:ext cx="1756126" cy="983431"/>
          </a:xfrm>
          <a:prstGeom prst="rect">
            <a:avLst/>
          </a:prstGeom>
        </p:spPr>
      </p:pic>
      <p:pic>
        <p:nvPicPr>
          <p:cNvPr id="25" name="Imagen 24" descr="Icono&#10;&#10;Descripción generada automáticamente">
            <a:extLst>
              <a:ext uri="{FF2B5EF4-FFF2-40B4-BE49-F238E27FC236}">
                <a16:creationId xmlns:a16="http://schemas.microsoft.com/office/drawing/2014/main" id="{9F10E2FF-E67F-6E73-42C6-A949D8F11F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504" y="1152338"/>
            <a:ext cx="1523707" cy="510520"/>
          </a:xfrm>
          <a:prstGeom prst="rect">
            <a:avLst/>
          </a:prstGeom>
        </p:spPr>
      </p:pic>
      <p:pic>
        <p:nvPicPr>
          <p:cNvPr id="27" name="Imagen 26" descr="Logotipo, nombre de la empresa&#10;&#10;Descripción generada automáticamente">
            <a:extLst>
              <a:ext uri="{FF2B5EF4-FFF2-40B4-BE49-F238E27FC236}">
                <a16:creationId xmlns:a16="http://schemas.microsoft.com/office/drawing/2014/main" id="{E357A6EA-0F42-10FA-D174-1D12542E98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4708" y="1760872"/>
            <a:ext cx="430772" cy="498788"/>
          </a:xfrm>
          <a:prstGeom prst="rect">
            <a:avLst/>
          </a:prstGeom>
        </p:spPr>
      </p:pic>
      <p:pic>
        <p:nvPicPr>
          <p:cNvPr id="29" name="Imagen 28" descr="Imagen que contiene Logotipo&#10;&#10;Descripción generada automáticamente">
            <a:extLst>
              <a:ext uri="{FF2B5EF4-FFF2-40B4-BE49-F238E27FC236}">
                <a16:creationId xmlns:a16="http://schemas.microsoft.com/office/drawing/2014/main" id="{FD48FAB0-F647-FC26-8EB5-60D1E54918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1713" y="2482689"/>
            <a:ext cx="922486" cy="567684"/>
          </a:xfrm>
          <a:prstGeom prst="rect">
            <a:avLst/>
          </a:prstGeom>
        </p:spPr>
      </p:pic>
      <p:pic>
        <p:nvPicPr>
          <p:cNvPr id="31" name="Imagen 30" descr="Imagen que contiene dibujo&#10;&#10;Descripción generada automáticamente">
            <a:extLst>
              <a:ext uri="{FF2B5EF4-FFF2-40B4-BE49-F238E27FC236}">
                <a16:creationId xmlns:a16="http://schemas.microsoft.com/office/drawing/2014/main" id="{081A7F0D-240D-B28F-F07E-607CC90661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1983" y="2124375"/>
            <a:ext cx="431428" cy="431428"/>
          </a:xfrm>
          <a:prstGeom prst="rect">
            <a:avLst/>
          </a:prstGeom>
        </p:spPr>
      </p:pic>
      <p:pic>
        <p:nvPicPr>
          <p:cNvPr id="37" name="Imagen 36" descr="Círculo&#10;&#10;Descripción generada automáticamente">
            <a:extLst>
              <a:ext uri="{FF2B5EF4-FFF2-40B4-BE49-F238E27FC236}">
                <a16:creationId xmlns:a16="http://schemas.microsoft.com/office/drawing/2014/main" id="{C769BECC-FE21-1C9A-2C77-90BC1AE4C0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34920" y="5682045"/>
            <a:ext cx="1351956" cy="728996"/>
          </a:xfrm>
          <a:prstGeom prst="rect">
            <a:avLst/>
          </a:prstGeom>
        </p:spPr>
      </p:pic>
      <p:pic>
        <p:nvPicPr>
          <p:cNvPr id="45" name="Imagen 44" descr="Logotipo, nombre de la empresa&#10;&#10;Descripción generada automáticamente">
            <a:extLst>
              <a:ext uri="{FF2B5EF4-FFF2-40B4-BE49-F238E27FC236}">
                <a16:creationId xmlns:a16="http://schemas.microsoft.com/office/drawing/2014/main" id="{BA88DA63-A5F7-568C-C923-69B15D0BEF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1681" y="3163308"/>
            <a:ext cx="1496011" cy="496107"/>
          </a:xfrm>
          <a:prstGeom prst="rect">
            <a:avLst/>
          </a:prstGeom>
        </p:spPr>
      </p:pic>
      <p:pic>
        <p:nvPicPr>
          <p:cNvPr id="47" name="Imagen 46" descr="Un dibujo de una cara feliz&#10;&#10;Descripción generada automáticamente con confianza baja">
            <a:extLst>
              <a:ext uri="{FF2B5EF4-FFF2-40B4-BE49-F238E27FC236}">
                <a16:creationId xmlns:a16="http://schemas.microsoft.com/office/drawing/2014/main" id="{56E4041F-1678-413F-9B7F-C1E94E3376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26618" y="3120986"/>
            <a:ext cx="663058" cy="795669"/>
          </a:xfrm>
          <a:prstGeom prst="rect">
            <a:avLst/>
          </a:prstGeom>
        </p:spPr>
      </p:pic>
      <p:pic>
        <p:nvPicPr>
          <p:cNvPr id="49" name="Imagen 48" descr="Un dibujo en blanco y negro&#10;&#10;Descripción generada automáticamente con confianza media">
            <a:extLst>
              <a:ext uri="{FF2B5EF4-FFF2-40B4-BE49-F238E27FC236}">
                <a16:creationId xmlns:a16="http://schemas.microsoft.com/office/drawing/2014/main" id="{228BFB27-F448-8B8F-FF00-427045077B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45041" y="2235020"/>
            <a:ext cx="740274" cy="660959"/>
          </a:xfrm>
          <a:prstGeom prst="rect">
            <a:avLst/>
          </a:prstGeom>
        </p:spPr>
      </p:pic>
      <p:pic>
        <p:nvPicPr>
          <p:cNvPr id="51" name="Imagen 50" descr="Icono&#10;&#10;Descripción generada automáticamente">
            <a:extLst>
              <a:ext uri="{FF2B5EF4-FFF2-40B4-BE49-F238E27FC236}">
                <a16:creationId xmlns:a16="http://schemas.microsoft.com/office/drawing/2014/main" id="{DA6A04B3-E636-EA65-E750-A14F8E2B64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4244" y="945311"/>
            <a:ext cx="1184588" cy="530412"/>
          </a:xfrm>
          <a:prstGeom prst="rect">
            <a:avLst/>
          </a:prstGeom>
        </p:spPr>
      </p:pic>
      <p:pic>
        <p:nvPicPr>
          <p:cNvPr id="53" name="Imagen 52" descr="Dibujo con letras blancas&#10;&#10;Descripción generada automáticamente con confianza media">
            <a:extLst>
              <a:ext uri="{FF2B5EF4-FFF2-40B4-BE49-F238E27FC236}">
                <a16:creationId xmlns:a16="http://schemas.microsoft.com/office/drawing/2014/main" id="{FDE6C93A-92D5-635B-7F22-C57CF6E31B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43070" y="1257037"/>
            <a:ext cx="1184588" cy="475174"/>
          </a:xfrm>
          <a:prstGeom prst="rect">
            <a:avLst/>
          </a:prstGeom>
        </p:spPr>
      </p:pic>
      <p:sp>
        <p:nvSpPr>
          <p:cNvPr id="1168" name="Rectángulo 1167">
            <a:extLst>
              <a:ext uri="{FF2B5EF4-FFF2-40B4-BE49-F238E27FC236}">
                <a16:creationId xmlns:a16="http://schemas.microsoft.com/office/drawing/2014/main" id="{B4A13BBB-A242-105B-4BA0-CB1F239E3C70}"/>
              </a:ext>
            </a:extLst>
          </p:cNvPr>
          <p:cNvSpPr/>
          <p:nvPr/>
        </p:nvSpPr>
        <p:spPr>
          <a:xfrm>
            <a:off x="4000943" y="11020"/>
            <a:ext cx="5265082" cy="707886"/>
          </a:xfrm>
          <a:prstGeom prst="rect">
            <a:avLst/>
          </a:prstGeom>
          <a:pattFill prst="pct5">
            <a:fgClr>
              <a:schemeClr val="accent1"/>
            </a:fgClr>
            <a:bgClr>
              <a:schemeClr val="bg1"/>
            </a:bgClr>
          </a:pattFill>
        </p:spPr>
        <p:txBody>
          <a:bodyPr wrap="square" lIns="91440" tIns="45720" rIns="91440" bIns="45720">
            <a:spAutoFit/>
          </a:bodyPr>
          <a:lstStyle/>
          <a:p>
            <a:pPr algn="ctr"/>
            <a:r>
              <a:rPr lang="es-ES" sz="4000" dirty="0">
                <a:ln w="0"/>
                <a:solidFill>
                  <a:schemeClr val="accent1"/>
                </a:solidFill>
                <a:effectLst>
                  <a:outerShdw blurRad="38100" dist="25400" dir="5400000" algn="ctr" rotWithShape="0">
                    <a:srgbClr val="6E747A">
                      <a:alpha val="43000"/>
                    </a:srgbClr>
                  </a:outerShdw>
                </a:effectLst>
              </a:rPr>
              <a:t>STACK TECNOLÓGICO</a:t>
            </a:r>
            <a:endParaRPr lang="es-ES" sz="4000" b="0" cap="none" spc="0" dirty="0">
              <a:ln w="0"/>
              <a:solidFill>
                <a:schemeClr val="accent1"/>
              </a:solidFill>
              <a:effectLst>
                <a:outerShdw blurRad="38100" dist="25400" dir="5400000" algn="ctr" rotWithShape="0">
                  <a:srgbClr val="6E747A">
                    <a:alpha val="43000"/>
                  </a:srgbClr>
                </a:outerShdw>
              </a:effectLst>
            </a:endParaRPr>
          </a:p>
        </p:txBody>
      </p:sp>
      <p:pic>
        <p:nvPicPr>
          <p:cNvPr id="8" name="Imagen 7" descr="Logotipo, nombre de la empresa&#10;&#10;Descripción generada automáticamente">
            <a:extLst>
              <a:ext uri="{FF2B5EF4-FFF2-40B4-BE49-F238E27FC236}">
                <a16:creationId xmlns:a16="http://schemas.microsoft.com/office/drawing/2014/main" id="{26BC0085-CEB7-2745-3E36-589129A7604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67EED963-F6D2-28B7-EB86-5B21D1A7783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21271" y="4812581"/>
            <a:ext cx="2476862" cy="381056"/>
          </a:xfrm>
          <a:prstGeom prst="rect">
            <a:avLst/>
          </a:prstGeom>
        </p:spPr>
      </p:pic>
      <p:cxnSp>
        <p:nvCxnSpPr>
          <p:cNvPr id="1115" name="Conector recto 1114">
            <a:extLst>
              <a:ext uri="{FF2B5EF4-FFF2-40B4-BE49-F238E27FC236}">
                <a16:creationId xmlns:a16="http://schemas.microsoft.com/office/drawing/2014/main" id="{05A593D4-37FA-24DC-458C-D76E5A0203D1}"/>
              </a:ext>
            </a:extLst>
          </p:cNvPr>
          <p:cNvCxnSpPr>
            <a:cxnSpLocks/>
            <a:stCxn id="11" idx="3"/>
            <a:endCxn id="1132" idx="1"/>
          </p:cNvCxnSpPr>
          <p:nvPr/>
        </p:nvCxnSpPr>
        <p:spPr>
          <a:xfrm flipV="1">
            <a:off x="2486421" y="1636790"/>
            <a:ext cx="2512744" cy="1172105"/>
          </a:xfrm>
          <a:prstGeom prst="line">
            <a:avLst/>
          </a:prstGeom>
        </p:spPr>
        <p:style>
          <a:lnRef idx="1">
            <a:schemeClr val="accent1"/>
          </a:lnRef>
          <a:fillRef idx="0">
            <a:schemeClr val="accent1"/>
          </a:fillRef>
          <a:effectRef idx="0">
            <a:schemeClr val="accent1"/>
          </a:effectRef>
          <a:fontRef idx="minor">
            <a:schemeClr val="tx1"/>
          </a:fontRef>
        </p:style>
      </p:cxnSp>
      <p:sp>
        <p:nvSpPr>
          <p:cNvPr id="1121" name="Rectángulo: esquinas redondeadas 1120">
            <a:extLst>
              <a:ext uri="{FF2B5EF4-FFF2-40B4-BE49-F238E27FC236}">
                <a16:creationId xmlns:a16="http://schemas.microsoft.com/office/drawing/2014/main" id="{7232E0D5-8356-831A-8D8B-15D0007BDD6B}"/>
              </a:ext>
            </a:extLst>
          </p:cNvPr>
          <p:cNvSpPr/>
          <p:nvPr/>
        </p:nvSpPr>
        <p:spPr>
          <a:xfrm>
            <a:off x="5735375" y="4339022"/>
            <a:ext cx="1582616" cy="798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BIG DATA</a:t>
            </a:r>
          </a:p>
        </p:txBody>
      </p:sp>
      <p:cxnSp>
        <p:nvCxnSpPr>
          <p:cNvPr id="1123" name="Conector recto 1122">
            <a:extLst>
              <a:ext uri="{FF2B5EF4-FFF2-40B4-BE49-F238E27FC236}">
                <a16:creationId xmlns:a16="http://schemas.microsoft.com/office/drawing/2014/main" id="{F055AD62-9759-6DA1-54D5-C12C57E701D2}"/>
              </a:ext>
            </a:extLst>
          </p:cNvPr>
          <p:cNvCxnSpPr>
            <a:stCxn id="11" idx="3"/>
            <a:endCxn id="1121" idx="1"/>
          </p:cNvCxnSpPr>
          <p:nvPr/>
        </p:nvCxnSpPr>
        <p:spPr>
          <a:xfrm>
            <a:off x="2486421" y="2808895"/>
            <a:ext cx="3248954" cy="1929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5" name="Conector recto de flecha 1124">
            <a:extLst>
              <a:ext uri="{FF2B5EF4-FFF2-40B4-BE49-F238E27FC236}">
                <a16:creationId xmlns:a16="http://schemas.microsoft.com/office/drawing/2014/main" id="{43E0BC2F-5DFD-6344-5C32-5043BACB4D18}"/>
              </a:ext>
            </a:extLst>
          </p:cNvPr>
          <p:cNvCxnSpPr>
            <a:cxnSpLocks/>
            <a:stCxn id="1121" idx="3"/>
            <a:endCxn id="7" idx="1"/>
          </p:cNvCxnSpPr>
          <p:nvPr/>
        </p:nvCxnSpPr>
        <p:spPr>
          <a:xfrm flipV="1">
            <a:off x="7317991" y="4331262"/>
            <a:ext cx="1300804" cy="406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7" name="Conector recto de flecha 1126">
            <a:extLst>
              <a:ext uri="{FF2B5EF4-FFF2-40B4-BE49-F238E27FC236}">
                <a16:creationId xmlns:a16="http://schemas.microsoft.com/office/drawing/2014/main" id="{B8EAD249-B4D8-FB5C-A540-21486B8080CF}"/>
              </a:ext>
            </a:extLst>
          </p:cNvPr>
          <p:cNvCxnSpPr>
            <a:cxnSpLocks/>
            <a:stCxn id="1121" idx="3"/>
            <a:endCxn id="10" idx="1"/>
          </p:cNvCxnSpPr>
          <p:nvPr/>
        </p:nvCxnSpPr>
        <p:spPr>
          <a:xfrm>
            <a:off x="7317991" y="4738083"/>
            <a:ext cx="1403280" cy="265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2" name="Rectángulo: esquinas redondeadas 1131">
            <a:extLst>
              <a:ext uri="{FF2B5EF4-FFF2-40B4-BE49-F238E27FC236}">
                <a16:creationId xmlns:a16="http://schemas.microsoft.com/office/drawing/2014/main" id="{013EDF84-7E9E-C94D-8031-DEF545424986}"/>
              </a:ext>
            </a:extLst>
          </p:cNvPr>
          <p:cNvSpPr/>
          <p:nvPr/>
        </p:nvSpPr>
        <p:spPr>
          <a:xfrm>
            <a:off x="4999165" y="1237729"/>
            <a:ext cx="1582616" cy="798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ETL/EDA</a:t>
            </a:r>
          </a:p>
        </p:txBody>
      </p:sp>
      <p:sp>
        <p:nvSpPr>
          <p:cNvPr id="1134" name="Rectángulo: esquinas redondeadas 1133">
            <a:extLst>
              <a:ext uri="{FF2B5EF4-FFF2-40B4-BE49-F238E27FC236}">
                <a16:creationId xmlns:a16="http://schemas.microsoft.com/office/drawing/2014/main" id="{F13AA103-9FAA-3250-E542-00DB020870A0}"/>
              </a:ext>
            </a:extLst>
          </p:cNvPr>
          <p:cNvSpPr/>
          <p:nvPr/>
        </p:nvSpPr>
        <p:spPr>
          <a:xfrm>
            <a:off x="3319590" y="4331262"/>
            <a:ext cx="1582616" cy="798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MACHINE</a:t>
            </a:r>
          </a:p>
          <a:p>
            <a:pPr algn="ctr"/>
            <a:r>
              <a:rPr lang="es-AR" dirty="0"/>
              <a:t>LEARNING</a:t>
            </a:r>
          </a:p>
        </p:txBody>
      </p:sp>
      <p:sp>
        <p:nvSpPr>
          <p:cNvPr id="1135" name="Rectángulo: esquinas redondeadas 1134">
            <a:extLst>
              <a:ext uri="{FF2B5EF4-FFF2-40B4-BE49-F238E27FC236}">
                <a16:creationId xmlns:a16="http://schemas.microsoft.com/office/drawing/2014/main" id="{07DA50CE-101D-8ADF-F869-DAAD952DCCD2}"/>
              </a:ext>
            </a:extLst>
          </p:cNvPr>
          <p:cNvSpPr/>
          <p:nvPr/>
        </p:nvSpPr>
        <p:spPr>
          <a:xfrm>
            <a:off x="861484" y="4339022"/>
            <a:ext cx="1582616" cy="798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t>DATA ANALYTICS</a:t>
            </a:r>
          </a:p>
        </p:txBody>
      </p:sp>
      <p:cxnSp>
        <p:nvCxnSpPr>
          <p:cNvPr id="1154" name="Conector recto 1153">
            <a:extLst>
              <a:ext uri="{FF2B5EF4-FFF2-40B4-BE49-F238E27FC236}">
                <a16:creationId xmlns:a16="http://schemas.microsoft.com/office/drawing/2014/main" id="{D9937741-CEF9-52D8-04FC-38D473B40FE8}"/>
              </a:ext>
            </a:extLst>
          </p:cNvPr>
          <p:cNvCxnSpPr>
            <a:cxnSpLocks/>
            <a:stCxn id="11" idx="3"/>
            <a:endCxn id="1135" idx="0"/>
          </p:cNvCxnSpPr>
          <p:nvPr/>
        </p:nvCxnSpPr>
        <p:spPr>
          <a:xfrm flipH="1">
            <a:off x="1652792" y="2808895"/>
            <a:ext cx="833629" cy="1530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0" name="Conector recto 1159">
            <a:extLst>
              <a:ext uri="{FF2B5EF4-FFF2-40B4-BE49-F238E27FC236}">
                <a16:creationId xmlns:a16="http://schemas.microsoft.com/office/drawing/2014/main" id="{401D0207-C517-4AA3-6B1D-BFE8BC80F780}"/>
              </a:ext>
            </a:extLst>
          </p:cNvPr>
          <p:cNvCxnSpPr>
            <a:stCxn id="11" idx="0"/>
            <a:endCxn id="25" idx="2"/>
          </p:cNvCxnSpPr>
          <p:nvPr/>
        </p:nvCxnSpPr>
        <p:spPr>
          <a:xfrm flipV="1">
            <a:off x="1608358" y="1662858"/>
            <a:ext cx="0" cy="654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3" name="Conector recto 1162">
            <a:extLst>
              <a:ext uri="{FF2B5EF4-FFF2-40B4-BE49-F238E27FC236}">
                <a16:creationId xmlns:a16="http://schemas.microsoft.com/office/drawing/2014/main" id="{3B1E34A6-2342-43D7-ACDA-43490F88434E}"/>
              </a:ext>
            </a:extLst>
          </p:cNvPr>
          <p:cNvCxnSpPr>
            <a:stCxn id="11" idx="3"/>
            <a:endCxn id="1134" idx="0"/>
          </p:cNvCxnSpPr>
          <p:nvPr/>
        </p:nvCxnSpPr>
        <p:spPr>
          <a:xfrm>
            <a:off x="2486421" y="2808895"/>
            <a:ext cx="1624477" cy="1522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5" name="Conector recto de flecha 1164">
            <a:extLst>
              <a:ext uri="{FF2B5EF4-FFF2-40B4-BE49-F238E27FC236}">
                <a16:creationId xmlns:a16="http://schemas.microsoft.com/office/drawing/2014/main" id="{A80DBCD4-976E-5196-2C63-D2E7115E6D67}"/>
              </a:ext>
            </a:extLst>
          </p:cNvPr>
          <p:cNvCxnSpPr>
            <a:stCxn id="1134" idx="2"/>
            <a:endCxn id="37" idx="0"/>
          </p:cNvCxnSpPr>
          <p:nvPr/>
        </p:nvCxnSpPr>
        <p:spPr>
          <a:xfrm>
            <a:off x="4110898" y="5129384"/>
            <a:ext cx="0" cy="552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9" name="Conector recto de flecha 1168">
            <a:extLst>
              <a:ext uri="{FF2B5EF4-FFF2-40B4-BE49-F238E27FC236}">
                <a16:creationId xmlns:a16="http://schemas.microsoft.com/office/drawing/2014/main" id="{96FE0EE1-8002-1A5F-696E-ADE226EF93A4}"/>
              </a:ext>
            </a:extLst>
          </p:cNvPr>
          <p:cNvCxnSpPr>
            <a:cxnSpLocks/>
            <a:stCxn id="1135" idx="2"/>
            <a:endCxn id="9" idx="0"/>
          </p:cNvCxnSpPr>
          <p:nvPr/>
        </p:nvCxnSpPr>
        <p:spPr>
          <a:xfrm>
            <a:off x="1652792" y="5137144"/>
            <a:ext cx="14337" cy="595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7" name="Conector recto de flecha 1176">
            <a:extLst>
              <a:ext uri="{FF2B5EF4-FFF2-40B4-BE49-F238E27FC236}">
                <a16:creationId xmlns:a16="http://schemas.microsoft.com/office/drawing/2014/main" id="{579F4039-23AC-867E-DBBC-0C68465DE109}"/>
              </a:ext>
            </a:extLst>
          </p:cNvPr>
          <p:cNvCxnSpPr>
            <a:cxnSpLocks/>
            <a:stCxn id="1132" idx="3"/>
            <a:endCxn id="5" idx="1"/>
          </p:cNvCxnSpPr>
          <p:nvPr/>
        </p:nvCxnSpPr>
        <p:spPr>
          <a:xfrm flipV="1">
            <a:off x="6581781" y="1075276"/>
            <a:ext cx="740436" cy="561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9" name="Conector recto de flecha 1178">
            <a:extLst>
              <a:ext uri="{FF2B5EF4-FFF2-40B4-BE49-F238E27FC236}">
                <a16:creationId xmlns:a16="http://schemas.microsoft.com/office/drawing/2014/main" id="{D41E1C04-EEEC-AE9A-D3D3-4CB4E672CD10}"/>
              </a:ext>
            </a:extLst>
          </p:cNvPr>
          <p:cNvCxnSpPr>
            <a:cxnSpLocks/>
            <a:stCxn id="1132" idx="3"/>
            <a:endCxn id="31" idx="1"/>
          </p:cNvCxnSpPr>
          <p:nvPr/>
        </p:nvCxnSpPr>
        <p:spPr>
          <a:xfrm>
            <a:off x="6581781" y="1636790"/>
            <a:ext cx="1100202" cy="70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1" name="Conector recto de flecha 1180">
            <a:extLst>
              <a:ext uri="{FF2B5EF4-FFF2-40B4-BE49-F238E27FC236}">
                <a16:creationId xmlns:a16="http://schemas.microsoft.com/office/drawing/2014/main" id="{0CA2C053-16B4-BA67-8CE8-D52FDBF8FD4D}"/>
              </a:ext>
            </a:extLst>
          </p:cNvPr>
          <p:cNvCxnSpPr>
            <a:cxnSpLocks/>
            <a:stCxn id="1132" idx="3"/>
            <a:endCxn id="47" idx="1"/>
          </p:cNvCxnSpPr>
          <p:nvPr/>
        </p:nvCxnSpPr>
        <p:spPr>
          <a:xfrm>
            <a:off x="6581781" y="1636790"/>
            <a:ext cx="1144837" cy="1882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3" name="Conector recto de flecha 1182">
            <a:extLst>
              <a:ext uri="{FF2B5EF4-FFF2-40B4-BE49-F238E27FC236}">
                <a16:creationId xmlns:a16="http://schemas.microsoft.com/office/drawing/2014/main" id="{42560909-3D9F-395D-3DC6-34F3B4E13568}"/>
              </a:ext>
            </a:extLst>
          </p:cNvPr>
          <p:cNvCxnSpPr>
            <a:cxnSpLocks/>
            <a:stCxn id="1132" idx="3"/>
            <a:endCxn id="53" idx="1"/>
          </p:cNvCxnSpPr>
          <p:nvPr/>
        </p:nvCxnSpPr>
        <p:spPr>
          <a:xfrm flipV="1">
            <a:off x="6581781" y="1494624"/>
            <a:ext cx="3461289" cy="142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6" name="Conector recto de flecha 1185">
            <a:extLst>
              <a:ext uri="{FF2B5EF4-FFF2-40B4-BE49-F238E27FC236}">
                <a16:creationId xmlns:a16="http://schemas.microsoft.com/office/drawing/2014/main" id="{FA56EE0F-725E-EB47-E65E-CF3A21A6A143}"/>
              </a:ext>
            </a:extLst>
          </p:cNvPr>
          <p:cNvCxnSpPr>
            <a:cxnSpLocks/>
            <a:stCxn id="1132" idx="3"/>
            <a:endCxn id="27" idx="1"/>
          </p:cNvCxnSpPr>
          <p:nvPr/>
        </p:nvCxnSpPr>
        <p:spPr>
          <a:xfrm>
            <a:off x="6581781" y="1636790"/>
            <a:ext cx="2262927" cy="373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8" name="Conector recto de flecha 1187">
            <a:extLst>
              <a:ext uri="{FF2B5EF4-FFF2-40B4-BE49-F238E27FC236}">
                <a16:creationId xmlns:a16="http://schemas.microsoft.com/office/drawing/2014/main" id="{0DC81A94-5663-4686-17AC-A6F85D636E5D}"/>
              </a:ext>
            </a:extLst>
          </p:cNvPr>
          <p:cNvCxnSpPr>
            <a:cxnSpLocks/>
            <a:stCxn id="1132" idx="3"/>
            <a:endCxn id="45" idx="1"/>
          </p:cNvCxnSpPr>
          <p:nvPr/>
        </p:nvCxnSpPr>
        <p:spPr>
          <a:xfrm>
            <a:off x="6581781" y="1636790"/>
            <a:ext cx="2179900" cy="177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0" name="Conector recto de flecha 1189">
            <a:extLst>
              <a:ext uri="{FF2B5EF4-FFF2-40B4-BE49-F238E27FC236}">
                <a16:creationId xmlns:a16="http://schemas.microsoft.com/office/drawing/2014/main" id="{24CE01E3-3ABA-C5B9-614F-D222B1DFFB4A}"/>
              </a:ext>
            </a:extLst>
          </p:cNvPr>
          <p:cNvCxnSpPr>
            <a:cxnSpLocks/>
            <a:stCxn id="1132" idx="3"/>
            <a:endCxn id="49" idx="1"/>
          </p:cNvCxnSpPr>
          <p:nvPr/>
        </p:nvCxnSpPr>
        <p:spPr>
          <a:xfrm>
            <a:off x="6581781" y="1636790"/>
            <a:ext cx="3063260" cy="92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9" name="Conector recto de flecha 1198">
            <a:extLst>
              <a:ext uri="{FF2B5EF4-FFF2-40B4-BE49-F238E27FC236}">
                <a16:creationId xmlns:a16="http://schemas.microsoft.com/office/drawing/2014/main" id="{927B2350-6C75-58AD-9507-186A8A9EEEAA}"/>
              </a:ext>
            </a:extLst>
          </p:cNvPr>
          <p:cNvCxnSpPr>
            <a:cxnSpLocks/>
            <a:stCxn id="1132" idx="3"/>
            <a:endCxn id="51" idx="1"/>
          </p:cNvCxnSpPr>
          <p:nvPr/>
        </p:nvCxnSpPr>
        <p:spPr>
          <a:xfrm flipV="1">
            <a:off x="6581781" y="1210517"/>
            <a:ext cx="1822463" cy="426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7" name="Conector recto de flecha 1216">
            <a:extLst>
              <a:ext uri="{FF2B5EF4-FFF2-40B4-BE49-F238E27FC236}">
                <a16:creationId xmlns:a16="http://schemas.microsoft.com/office/drawing/2014/main" id="{CAE01345-5804-B50A-0385-D41DD2630B00}"/>
              </a:ext>
            </a:extLst>
          </p:cNvPr>
          <p:cNvCxnSpPr>
            <a:cxnSpLocks/>
            <a:stCxn id="1132" idx="3"/>
            <a:endCxn id="29" idx="0"/>
          </p:cNvCxnSpPr>
          <p:nvPr/>
        </p:nvCxnSpPr>
        <p:spPr>
          <a:xfrm>
            <a:off x="6581781" y="1636790"/>
            <a:ext cx="111175" cy="84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188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586B67-024D-2BAE-AEF7-263DE4AEE9EF}"/>
              </a:ext>
            </a:extLst>
          </p:cNvPr>
          <p:cNvSpPr>
            <a:spLocks noGrp="1"/>
          </p:cNvSpPr>
          <p:nvPr>
            <p:ph type="title"/>
          </p:nvPr>
        </p:nvSpPr>
        <p:spPr>
          <a:xfrm>
            <a:off x="831850" y="768350"/>
            <a:ext cx="10515600" cy="558799"/>
          </a:xfrm>
        </p:spPr>
        <p:txBody>
          <a:bodyPr>
            <a:normAutofit fontScale="90000"/>
          </a:bodyPr>
          <a:lstStyle/>
          <a:p>
            <a:r>
              <a:rPr lang="es-AR" dirty="0"/>
              <a:t>ETL:</a:t>
            </a:r>
          </a:p>
        </p:txBody>
      </p:sp>
      <p:pic>
        <p:nvPicPr>
          <p:cNvPr id="4" name="Imagen 3" descr="Logotipo, nombre de la empresa&#10;&#10;Descripción generada automáticamente">
            <a:extLst>
              <a:ext uri="{FF2B5EF4-FFF2-40B4-BE49-F238E27FC236}">
                <a16:creationId xmlns:a16="http://schemas.microsoft.com/office/drawing/2014/main" id="{3BF20A6E-967F-C0B0-F2B5-E4E0ACAF9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graphicFrame>
        <p:nvGraphicFramePr>
          <p:cNvPr id="6" name="Marcador de texto 2">
            <a:extLst>
              <a:ext uri="{FF2B5EF4-FFF2-40B4-BE49-F238E27FC236}">
                <a16:creationId xmlns:a16="http://schemas.microsoft.com/office/drawing/2014/main" id="{19181A6E-B3F6-D5C9-AA6E-DD933A1DC9B4}"/>
              </a:ext>
            </a:extLst>
          </p:cNvPr>
          <p:cNvGraphicFramePr/>
          <p:nvPr>
            <p:extLst>
              <p:ext uri="{D42A27DB-BD31-4B8C-83A1-F6EECF244321}">
                <p14:modId xmlns:p14="http://schemas.microsoft.com/office/powerpoint/2010/main" val="3523786939"/>
              </p:ext>
            </p:extLst>
          </p:nvPr>
        </p:nvGraphicFramePr>
        <p:xfrm>
          <a:off x="831850" y="1711569"/>
          <a:ext cx="10515600" cy="4378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3621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15C6F07-ECA9-3B30-52D1-B9DD36D4327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100" kern="1200">
                <a:solidFill>
                  <a:schemeClr val="tx1"/>
                </a:solidFill>
                <a:latin typeface="+mj-lt"/>
                <a:ea typeface="+mj-ea"/>
                <a:cs typeface="+mj-cs"/>
              </a:rPr>
              <a:t>PIPELINE AUTOMATIZADO:</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Marcador de contenido 7" descr="Diagrama&#10;&#10;Descripción generada automáticamente">
            <a:extLst>
              <a:ext uri="{FF2B5EF4-FFF2-40B4-BE49-F238E27FC236}">
                <a16:creationId xmlns:a16="http://schemas.microsoft.com/office/drawing/2014/main" id="{056CA5FF-FA08-6508-8C46-13B2E31C9A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1886" y="1302546"/>
            <a:ext cx="7171306" cy="4589636"/>
          </a:xfrm>
          <a:prstGeom prst="rect">
            <a:avLst/>
          </a:prstGeom>
        </p:spPr>
      </p:pic>
      <p:pic>
        <p:nvPicPr>
          <p:cNvPr id="9" name="Imagen 8" descr="Logotipo, nombre de la empresa&#10;&#10;Descripción generada automáticamente">
            <a:extLst>
              <a:ext uri="{FF2B5EF4-FFF2-40B4-BE49-F238E27FC236}">
                <a16:creationId xmlns:a16="http://schemas.microsoft.com/office/drawing/2014/main" id="{EE20124D-D79A-6008-E7AF-6AF7D8F83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982008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00F52C-F2CF-6CCA-64CD-D242AF199D6D}"/>
              </a:ext>
            </a:extLst>
          </p:cNvPr>
          <p:cNvSpPr>
            <a:spLocks noGrp="1"/>
          </p:cNvSpPr>
          <p:nvPr>
            <p:ph type="title"/>
          </p:nvPr>
        </p:nvSpPr>
        <p:spPr>
          <a:xfrm>
            <a:off x="841248" y="256032"/>
            <a:ext cx="10506456" cy="1014984"/>
          </a:xfrm>
        </p:spPr>
        <p:txBody>
          <a:bodyPr anchor="b">
            <a:normAutofit/>
          </a:bodyPr>
          <a:lstStyle/>
          <a:p>
            <a:r>
              <a:rPr lang="es-AR" sz="2100" dirty="0">
                <a:latin typeface="Arial" panose="020B0604020202020204" pitchFamily="34" charset="0"/>
                <a:cs typeface="Arial" panose="020B0604020202020204" pitchFamily="34" charset="0"/>
              </a:rPr>
              <a:t>DATA WAREHOUSE: </a:t>
            </a:r>
            <a:br>
              <a:rPr lang="es-AR" sz="2100" dirty="0">
                <a:latin typeface="Arial" panose="020B0604020202020204" pitchFamily="34" charset="0"/>
                <a:cs typeface="Arial" panose="020B0604020202020204" pitchFamily="34" charset="0"/>
              </a:rPr>
            </a:br>
            <a:r>
              <a:rPr lang="es-AR" sz="2100" dirty="0">
                <a:effectLst/>
                <a:latin typeface="Arial" panose="020B0604020202020204" pitchFamily="34" charset="0"/>
                <a:ea typeface="Times New Roman" panose="02020603050405020304" pitchFamily="18" charset="0"/>
                <a:cs typeface="Arial" panose="020B0604020202020204" pitchFamily="34" charset="0"/>
              </a:rPr>
              <a:t>Para crear un Data Warehouse en Google Cloud, utilizamos BigQuery.</a:t>
            </a:r>
            <a:br>
              <a:rPr lang="es-AR" sz="2100" dirty="0">
                <a:effectLst/>
                <a:latin typeface="Arial" panose="020B0604020202020204" pitchFamily="34" charset="0"/>
                <a:ea typeface="Times New Roman" panose="02020603050405020304" pitchFamily="18" charset="0"/>
                <a:cs typeface="Arial" panose="020B0604020202020204" pitchFamily="34" charset="0"/>
              </a:rPr>
            </a:br>
            <a:endParaRPr lang="es-AR" sz="2100" dirty="0"/>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8" name="Marcador de contenido 2">
            <a:extLst>
              <a:ext uri="{FF2B5EF4-FFF2-40B4-BE49-F238E27FC236}">
                <a16:creationId xmlns:a16="http://schemas.microsoft.com/office/drawing/2014/main" id="{5E3C940F-C9F0-D145-84C1-19A8FAD36A77}"/>
              </a:ext>
            </a:extLst>
          </p:cNvPr>
          <p:cNvGraphicFramePr>
            <a:graphicFrameLocks noGrp="1"/>
          </p:cNvGraphicFramePr>
          <p:nvPr>
            <p:ph idx="1"/>
            <p:extLst>
              <p:ext uri="{D42A27DB-BD31-4B8C-83A1-F6EECF244321}">
                <p14:modId xmlns:p14="http://schemas.microsoft.com/office/powerpoint/2010/main" val="307989226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Imagen 8" descr="Logotipo, nombre de la empresa&#10;&#10;Descripción generada automáticamente">
            <a:extLst>
              <a:ext uri="{FF2B5EF4-FFF2-40B4-BE49-F238E27FC236}">
                <a16:creationId xmlns:a16="http://schemas.microsoft.com/office/drawing/2014/main" id="{AA513AC8-1E97-8AE5-4340-B3EB5E6AF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3079756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Flowchart: Document 3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470278F-E3E4-36A2-3BFD-5AC5342585FD}"/>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MODELO ER:</a:t>
            </a:r>
          </a:p>
        </p:txBody>
      </p:sp>
      <p:pic>
        <p:nvPicPr>
          <p:cNvPr id="13" name="Marcador de contenido 12" descr="Interfaz de usuario gráfica, Aplicación&#10;&#10;Descripción generada automáticamente">
            <a:extLst>
              <a:ext uri="{FF2B5EF4-FFF2-40B4-BE49-F238E27FC236}">
                <a16:creationId xmlns:a16="http://schemas.microsoft.com/office/drawing/2014/main" id="{595079CB-24C2-9088-76F1-92ECB01867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7933" y="848666"/>
            <a:ext cx="7347537" cy="5161644"/>
          </a:xfrm>
          <a:prstGeom prst="rect">
            <a:avLst/>
          </a:prstGeom>
        </p:spPr>
      </p:pic>
      <p:sp>
        <p:nvSpPr>
          <p:cNvPr id="15" name="Rectángulo 14">
            <a:extLst>
              <a:ext uri="{FF2B5EF4-FFF2-40B4-BE49-F238E27FC236}">
                <a16:creationId xmlns:a16="http://schemas.microsoft.com/office/drawing/2014/main" id="{23F13E1A-ACCE-1A2D-36BF-B5E0A4C14F9A}"/>
              </a:ext>
            </a:extLst>
          </p:cNvPr>
          <p:cNvSpPr/>
          <p:nvPr/>
        </p:nvSpPr>
        <p:spPr>
          <a:xfrm>
            <a:off x="0" y="0"/>
            <a:ext cx="12192000" cy="4571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7" name="Imagen 16" descr="Logotipo, nombre de la empresa&#10;&#10;Descripción generada automáticamente">
            <a:extLst>
              <a:ext uri="{FF2B5EF4-FFF2-40B4-BE49-F238E27FC236}">
                <a16:creationId xmlns:a16="http://schemas.microsoft.com/office/drawing/2014/main" id="{F1F1BE2B-3505-BFFC-C8B8-EF25EE473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
        <p:nvSpPr>
          <p:cNvPr id="19" name="CuadroTexto 18">
            <a:extLst>
              <a:ext uri="{FF2B5EF4-FFF2-40B4-BE49-F238E27FC236}">
                <a16:creationId xmlns:a16="http://schemas.microsoft.com/office/drawing/2014/main" id="{75E09E8D-A9D5-2E72-64EE-38A72A7FFDF6}"/>
              </a:ext>
            </a:extLst>
          </p:cNvPr>
          <p:cNvSpPr txBox="1"/>
          <p:nvPr/>
        </p:nvSpPr>
        <p:spPr>
          <a:xfrm>
            <a:off x="470263" y="4101737"/>
            <a:ext cx="3248025" cy="2585323"/>
          </a:xfrm>
          <a:prstGeom prst="rect">
            <a:avLst/>
          </a:prstGeom>
          <a:noFill/>
        </p:spPr>
        <p:txBody>
          <a:bodyPr wrap="square" rtlCol="0">
            <a:spAutoFit/>
          </a:bodyPr>
          <a:lstStyle/>
          <a:p>
            <a:pPr marL="285750" indent="-285750">
              <a:buFont typeface="Arial" panose="020B0604020202020204" pitchFamily="34" charset="0"/>
              <a:buChar char="•"/>
            </a:pPr>
            <a:r>
              <a:rPr lang="es-AR" dirty="0"/>
              <a:t>Permite un análisis integrado y profundo de los datos a lo largo del tiempo, distinguiéndose en distritos y parámetros.</a:t>
            </a:r>
          </a:p>
          <a:p>
            <a:pPr marL="285750" indent="-285750">
              <a:buFont typeface="Arial" panose="020B0604020202020204" pitchFamily="34" charset="0"/>
              <a:buChar char="•"/>
            </a:pPr>
            <a:r>
              <a:rPr lang="es-AR" dirty="0"/>
              <a:t>Lo que facilita tomar decisiones en base a los objetivos propuestos por nuestro cliente.</a:t>
            </a:r>
          </a:p>
        </p:txBody>
      </p:sp>
    </p:spTree>
    <p:extLst>
      <p:ext uri="{BB962C8B-B14F-4D97-AF65-F5344CB8AC3E}">
        <p14:creationId xmlns:p14="http://schemas.microsoft.com/office/powerpoint/2010/main" val="1866370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E76F20-7A89-55BF-C4E4-5D28DA285106}"/>
              </a:ext>
            </a:extLst>
          </p:cNvPr>
          <p:cNvSpPr>
            <a:spLocks noGrp="1"/>
          </p:cNvSpPr>
          <p:nvPr>
            <p:ph type="ctrTitle"/>
          </p:nvPr>
        </p:nvSpPr>
        <p:spPr>
          <a:xfrm>
            <a:off x="1359877" y="119572"/>
            <a:ext cx="9144000" cy="1245699"/>
          </a:xfrm>
        </p:spPr>
        <p:txBody>
          <a:bodyPr>
            <a:normAutofit/>
          </a:bodyPr>
          <a:lstStyle/>
          <a:p>
            <a:r>
              <a:rPr lang="es-AR" sz="4000" dirty="0"/>
              <a:t>DIAGRAMA DE GANTT:</a:t>
            </a:r>
          </a:p>
        </p:txBody>
      </p:sp>
      <p:pic>
        <p:nvPicPr>
          <p:cNvPr id="5" name="Imagen 4" descr="Gráfico, Gráfico de barras&#10;&#10;Descripción generada automáticamente">
            <a:extLst>
              <a:ext uri="{FF2B5EF4-FFF2-40B4-BE49-F238E27FC236}">
                <a16:creationId xmlns:a16="http://schemas.microsoft.com/office/drawing/2014/main" id="{CF4BF010-6004-295B-6CBF-EBA9DD4B5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401" y="1417695"/>
            <a:ext cx="10139199" cy="5009604"/>
          </a:xfrm>
          <a:prstGeom prst="rect">
            <a:avLst/>
          </a:prstGeom>
        </p:spPr>
      </p:pic>
      <p:pic>
        <p:nvPicPr>
          <p:cNvPr id="6" name="Imagen 5" descr="Logotipo, nombre de la empresa&#10;&#10;Descripción generada automáticamente">
            <a:extLst>
              <a:ext uri="{FF2B5EF4-FFF2-40B4-BE49-F238E27FC236}">
                <a16:creationId xmlns:a16="http://schemas.microsoft.com/office/drawing/2014/main" id="{8FEE0E8B-E1CB-AA40-B1C3-9CD34D138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205" y="0"/>
            <a:ext cx="1277795" cy="842072"/>
          </a:xfrm>
          <a:prstGeom prst="rect">
            <a:avLst/>
          </a:prstGeom>
        </p:spPr>
      </p:pic>
    </p:spTree>
    <p:extLst>
      <p:ext uri="{BB962C8B-B14F-4D97-AF65-F5344CB8AC3E}">
        <p14:creationId xmlns:p14="http://schemas.microsoft.com/office/powerpoint/2010/main" val="1316999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F4ACC9F-95C7-CBA3-ABA6-000A4EC0A81F}"/>
              </a:ext>
            </a:extLst>
          </p:cNvPr>
          <p:cNvSpPr>
            <a:spLocks noGrp="1"/>
          </p:cNvSpPr>
          <p:nvPr>
            <p:ph type="title"/>
          </p:nvPr>
        </p:nvSpPr>
        <p:spPr>
          <a:xfrm>
            <a:off x="1043631" y="809898"/>
            <a:ext cx="9942716" cy="1554480"/>
          </a:xfrm>
        </p:spPr>
        <p:txBody>
          <a:bodyPr anchor="ctr">
            <a:normAutofit/>
          </a:bodyPr>
          <a:lstStyle/>
          <a:p>
            <a:r>
              <a:rPr lang="es-AR" sz="4800" dirty="0"/>
              <a:t>EDA:</a:t>
            </a:r>
          </a:p>
        </p:txBody>
      </p:sp>
      <p:sp>
        <p:nvSpPr>
          <p:cNvPr id="3" name="Marcador de contenido 2">
            <a:extLst>
              <a:ext uri="{FF2B5EF4-FFF2-40B4-BE49-F238E27FC236}">
                <a16:creationId xmlns:a16="http://schemas.microsoft.com/office/drawing/2014/main" id="{BFFD0E85-A48A-EA43-A83C-E45251BDBF62}"/>
              </a:ext>
            </a:extLst>
          </p:cNvPr>
          <p:cNvSpPr>
            <a:spLocks noGrp="1"/>
          </p:cNvSpPr>
          <p:nvPr>
            <p:ph idx="1"/>
          </p:nvPr>
        </p:nvSpPr>
        <p:spPr>
          <a:xfrm>
            <a:off x="1045028" y="3017522"/>
            <a:ext cx="9941319" cy="3124658"/>
          </a:xfrm>
        </p:spPr>
        <p:txBody>
          <a:bodyPr anchor="ctr">
            <a:normAutofit/>
          </a:bodyPr>
          <a:lstStyle/>
          <a:p>
            <a:r>
              <a:rPr lang="es-AR" sz="2400" dirty="0">
                <a:latin typeface="Arial" panose="020B0604020202020204" pitchFamily="34" charset="0"/>
                <a:cs typeface="Arial" panose="020B0604020202020204" pitchFamily="34" charset="0"/>
              </a:rPr>
              <a:t>Se verificó que existe contaminación acústica y contaminación en la calidad del aire.</a:t>
            </a:r>
          </a:p>
          <a:p>
            <a:r>
              <a:rPr lang="es-MX" sz="2400" dirty="0">
                <a:latin typeface="Arial" panose="020B0604020202020204" pitchFamily="34" charset="0"/>
                <a:cs typeface="Arial" panose="020B0604020202020204" pitchFamily="34" charset="0"/>
              </a:rPr>
              <a:t>Se verifico que la cantidad de viajes por año son elevados.</a:t>
            </a:r>
          </a:p>
          <a:p>
            <a:r>
              <a:rPr lang="es-AR" sz="2400" dirty="0">
                <a:latin typeface="Arial" panose="020B0604020202020204" pitchFamily="34" charset="0"/>
                <a:cs typeface="Arial" panose="020B0604020202020204" pitchFamily="34" charset="0"/>
              </a:rPr>
              <a:t>Se verifico que Manhattan y Queens son los distritos que más taxis utilizan.</a:t>
            </a:r>
          </a:p>
          <a:p>
            <a:r>
              <a:rPr lang="es-AR" sz="2400" dirty="0">
                <a:latin typeface="Arial" panose="020B0604020202020204" pitchFamily="34" charset="0"/>
                <a:cs typeface="Arial" panose="020B0604020202020204" pitchFamily="34" charset="0"/>
              </a:rPr>
              <a:t>Se verificó que hay movimiento en las horas pico sobre todo en los últimos años.</a:t>
            </a:r>
            <a:endParaRPr lang="es-AR" sz="2400" dirty="0"/>
          </a:p>
        </p:txBody>
      </p:sp>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Imagen 8" descr="Logotipo, nombre de la empresa&#10;&#10;Descripción generada automáticamente">
            <a:extLst>
              <a:ext uri="{FF2B5EF4-FFF2-40B4-BE49-F238E27FC236}">
                <a16:creationId xmlns:a16="http://schemas.microsoft.com/office/drawing/2014/main" id="{701198B8-F92A-EE79-5CF8-21300A0F0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489183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3CE1F1B-E879-1662-DDBD-C4B111E1A603}"/>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400"/>
              <a:t>DASHBOARD:</a:t>
            </a:r>
          </a:p>
        </p:txBody>
      </p:sp>
      <p:sp>
        <p:nvSpPr>
          <p:cNvPr id="30"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C2839312-96D0-1C2B-A94A-C06D9173C36B}"/>
              </a:ext>
            </a:extLst>
          </p:cNvPr>
          <p:cNvPicPr>
            <a:picLocks noGrp="1" noChangeAspect="1"/>
          </p:cNvPicPr>
          <p:nvPr>
            <p:ph idx="1"/>
          </p:nvPr>
        </p:nvPicPr>
        <p:blipFill rotWithShape="1">
          <a:blip r:embed="rId2"/>
          <a:srcRect l="10631" r="7072" b="1"/>
          <a:stretch/>
        </p:blipFill>
        <p:spPr>
          <a:xfrm>
            <a:off x="198133" y="3447336"/>
            <a:ext cx="2832069" cy="1935698"/>
          </a:xfrm>
          <a:prstGeom prst="rect">
            <a:avLst/>
          </a:prstGeom>
        </p:spPr>
      </p:pic>
      <p:pic>
        <p:nvPicPr>
          <p:cNvPr id="9" name="Imagen 8" descr="Imagen que contiene Escala de tiempo&#10;&#10;Descripción generada automáticamente">
            <a:extLst>
              <a:ext uri="{FF2B5EF4-FFF2-40B4-BE49-F238E27FC236}">
                <a16:creationId xmlns:a16="http://schemas.microsoft.com/office/drawing/2014/main" id="{45DF4B81-4149-EC00-99ED-EFD0E10A9862}"/>
              </a:ext>
            </a:extLst>
          </p:cNvPr>
          <p:cNvPicPr>
            <a:picLocks noChangeAspect="1"/>
          </p:cNvPicPr>
          <p:nvPr/>
        </p:nvPicPr>
        <p:blipFill rotWithShape="1">
          <a:blip r:embed="rId3">
            <a:extLst>
              <a:ext uri="{28A0092B-C50C-407E-A947-70E740481C1C}">
                <a14:useLocalDpi xmlns:a14="http://schemas.microsoft.com/office/drawing/2010/main" val="0"/>
              </a:ext>
            </a:extLst>
          </a:blip>
          <a:srcRect l="8976" r="7992" b="-3"/>
          <a:stretch/>
        </p:blipFill>
        <p:spPr>
          <a:xfrm>
            <a:off x="6180993" y="3447338"/>
            <a:ext cx="2832069" cy="1935695"/>
          </a:xfrm>
          <a:prstGeom prst="rect">
            <a:avLst/>
          </a:prstGeom>
        </p:spPr>
      </p:pic>
      <p:pic>
        <p:nvPicPr>
          <p:cNvPr id="13" name="Imagen 12" descr="Interfaz de usuario gráfica, Aplicación, Tabla&#10;&#10;Descripción generada automáticamente">
            <a:extLst>
              <a:ext uri="{FF2B5EF4-FFF2-40B4-BE49-F238E27FC236}">
                <a16:creationId xmlns:a16="http://schemas.microsoft.com/office/drawing/2014/main" id="{2E9D6DEF-C9B9-F393-3493-414B71DFA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607" y="3447336"/>
            <a:ext cx="3363981" cy="1916142"/>
          </a:xfrm>
          <a:prstGeom prst="rect">
            <a:avLst/>
          </a:prstGeom>
        </p:spPr>
      </p:pic>
      <p:pic>
        <p:nvPicPr>
          <p:cNvPr id="15" name="Imagen 14" descr="Interfaz de usuario gráfica, Tabla&#10;&#10;Descripción generada automáticamente">
            <a:extLst>
              <a:ext uri="{FF2B5EF4-FFF2-40B4-BE49-F238E27FC236}">
                <a16:creationId xmlns:a16="http://schemas.microsoft.com/office/drawing/2014/main" id="{1539D567-33A3-F91B-C3CF-44815F2FAD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3062" y="3447336"/>
            <a:ext cx="3055558" cy="1916142"/>
          </a:xfrm>
          <a:prstGeom prst="rect">
            <a:avLst/>
          </a:prstGeom>
        </p:spPr>
      </p:pic>
      <p:pic>
        <p:nvPicPr>
          <p:cNvPr id="17" name="Imagen 16" descr="Logotipo, nombre de la empresa&#10;&#10;Descripción generada automáticamente">
            <a:extLst>
              <a:ext uri="{FF2B5EF4-FFF2-40B4-BE49-F238E27FC236}">
                <a16:creationId xmlns:a16="http://schemas.microsoft.com/office/drawing/2014/main" id="{9E21449D-2B57-5DDF-7575-48315A05C7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3829969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C8F452-8065-9845-18B5-CDEB6D9B119B}"/>
              </a:ext>
            </a:extLst>
          </p:cNvPr>
          <p:cNvSpPr>
            <a:spLocks noGrp="1"/>
          </p:cNvSpPr>
          <p:nvPr>
            <p:ph type="title"/>
          </p:nvPr>
        </p:nvSpPr>
        <p:spPr>
          <a:xfrm>
            <a:off x="838200" y="459863"/>
            <a:ext cx="10515600" cy="1004594"/>
          </a:xfrm>
        </p:spPr>
        <p:txBody>
          <a:bodyPr>
            <a:normAutofit/>
          </a:bodyPr>
          <a:lstStyle/>
          <a:p>
            <a:pPr algn="ctr"/>
            <a:r>
              <a:rPr lang="es-AR" sz="2400">
                <a:solidFill>
                  <a:srgbClr val="FFFFFF"/>
                </a:solidFill>
              </a:rPr>
              <a:t>Objetivo N° 1: </a:t>
            </a:r>
            <a:br>
              <a:rPr lang="es-AR" sz="2400">
                <a:solidFill>
                  <a:srgbClr val="FFFFFF"/>
                </a:solidFill>
              </a:rPr>
            </a:br>
            <a:r>
              <a:rPr lang="es-AR" sz="2400">
                <a:solidFill>
                  <a:srgbClr val="FFFFFF"/>
                </a:solidFill>
                <a:effectLst/>
                <a:latin typeface="Arial" panose="020B0604020202020204" pitchFamily="34" charset="0"/>
                <a:ea typeface="Times New Roman" panose="02020603050405020304" pitchFamily="18" charset="0"/>
                <a:cs typeface="Arial" panose="020B0604020202020204" pitchFamily="34" charset="0"/>
              </a:rPr>
              <a:t>Entregar conclusiones que faciliten el análisis de la rentabilidad del negocio.</a:t>
            </a:r>
            <a:endParaRPr lang="es-AR" sz="2400">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16"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Marcador de contenido 2">
            <a:extLst>
              <a:ext uri="{FF2B5EF4-FFF2-40B4-BE49-F238E27FC236}">
                <a16:creationId xmlns:a16="http://schemas.microsoft.com/office/drawing/2014/main" id="{FAB3D150-9EEC-5B38-FB50-41B2B59B3BD4}"/>
              </a:ext>
            </a:extLst>
          </p:cNvPr>
          <p:cNvGraphicFramePr>
            <a:graphicFrameLocks noGrp="1"/>
          </p:cNvGraphicFramePr>
          <p:nvPr>
            <p:ph idx="1"/>
            <p:extLst>
              <p:ext uri="{D42A27DB-BD31-4B8C-83A1-F6EECF244321}">
                <p14:modId xmlns:p14="http://schemas.microsoft.com/office/powerpoint/2010/main" val="85638613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descr="Logotipo, nombre de la empresa&#10;&#10;Descripción generada automáticamente">
            <a:extLst>
              <a:ext uri="{FF2B5EF4-FFF2-40B4-BE49-F238E27FC236}">
                <a16:creationId xmlns:a16="http://schemas.microsoft.com/office/drawing/2014/main" id="{6F205F5F-9C81-7132-B86E-5CF00A20C3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646139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9"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1">
            <a:extLst>
              <a:ext uri="{FF2B5EF4-FFF2-40B4-BE49-F238E27FC236}">
                <a16:creationId xmlns:a16="http://schemas.microsoft.com/office/drawing/2014/main" id="{5C5AC54E-A465-01CB-6944-51BD9B9B8955}"/>
              </a:ext>
            </a:extLst>
          </p:cNvPr>
          <p:cNvSpPr>
            <a:spLocks noGrp="1"/>
          </p:cNvSpPr>
          <p:nvPr>
            <p:ph type="title"/>
          </p:nvPr>
        </p:nvSpPr>
        <p:spPr>
          <a:xfrm>
            <a:off x="1043631" y="809898"/>
            <a:ext cx="9942716" cy="1554480"/>
          </a:xfrm>
        </p:spPr>
        <p:txBody>
          <a:bodyPr anchor="ctr">
            <a:normAutofit/>
          </a:bodyPr>
          <a:lstStyle/>
          <a:p>
            <a:r>
              <a:rPr lang="es-AR" sz="3400">
                <a:cs typeface="Arial" panose="020B0604020202020204" pitchFamily="34" charset="0"/>
              </a:rPr>
              <a:t>Objetivo N° 2: </a:t>
            </a:r>
            <a:br>
              <a:rPr lang="es-AR" sz="3400">
                <a:cs typeface="Arial" panose="020B0604020202020204" pitchFamily="34" charset="0"/>
              </a:rPr>
            </a:br>
            <a:r>
              <a:rPr lang="es-AR" sz="3400">
                <a:latin typeface="Arial" panose="020B0604020202020204" pitchFamily="34" charset="0"/>
                <a:cs typeface="Arial" panose="020B0604020202020204" pitchFamily="34" charset="0"/>
              </a:rPr>
              <a:t>Brindar al cliente perspectivas ambientales relevantes para la toma de decisiones</a:t>
            </a:r>
            <a:r>
              <a:rPr lang="es-AR" sz="3400">
                <a:effectLst/>
                <a:latin typeface="Arial" panose="020B0604020202020204" pitchFamily="34" charset="0"/>
                <a:ea typeface="Times New Roman" panose="02020603050405020304" pitchFamily="18" charset="0"/>
                <a:cs typeface="Arial" panose="020B0604020202020204" pitchFamily="34" charset="0"/>
              </a:rPr>
              <a:t>.</a:t>
            </a:r>
          </a:p>
        </p:txBody>
      </p:sp>
      <p:sp>
        <p:nvSpPr>
          <p:cNvPr id="3" name="Marcador de contenido 2">
            <a:extLst>
              <a:ext uri="{FF2B5EF4-FFF2-40B4-BE49-F238E27FC236}">
                <a16:creationId xmlns:a16="http://schemas.microsoft.com/office/drawing/2014/main" id="{BFA9E5BE-20DD-E562-4A3D-2A442E3CF377}"/>
              </a:ext>
            </a:extLst>
          </p:cNvPr>
          <p:cNvSpPr>
            <a:spLocks noGrp="1"/>
          </p:cNvSpPr>
          <p:nvPr>
            <p:ph idx="1"/>
          </p:nvPr>
        </p:nvSpPr>
        <p:spPr>
          <a:xfrm>
            <a:off x="1045028" y="3017522"/>
            <a:ext cx="9941319" cy="3124658"/>
          </a:xfrm>
        </p:spPr>
        <p:txBody>
          <a:bodyPr anchor="ctr">
            <a:normAutofit/>
          </a:bodyPr>
          <a:lstStyle/>
          <a:p>
            <a:pPr marL="0" indent="0">
              <a:buNone/>
            </a:pPr>
            <a:r>
              <a:rPr lang="es-AR" sz="1700"/>
              <a:t>CONCLUSIONES:</a:t>
            </a:r>
          </a:p>
          <a:p>
            <a:r>
              <a:rPr lang="es-AR" sz="1700"/>
              <a:t>Hay impacto en el ambiente por la circulación de transportes particulares tanto en el aire como en el sonido de los diferentes distritos de NY.</a:t>
            </a:r>
          </a:p>
          <a:p>
            <a:r>
              <a:rPr lang="es-AR" sz="1700"/>
              <a:t>Hay menor impacto en motores chicos, lo que permite pensar en una propuesta posible de transporte particular.</a:t>
            </a:r>
          </a:p>
          <a:p>
            <a:r>
              <a:rPr lang="es-AR" sz="1700"/>
              <a:t>Los distritos con mayor contaminación acústica y de aire, son Manhattan y Queens, principalmente Queens. Lo que nos permite proponer operar en otros distritos que no sea Queens si se desea disminuir el impacto ambiental.</a:t>
            </a:r>
          </a:p>
          <a:p>
            <a:r>
              <a:rPr lang="es-AR" sz="1700"/>
              <a:t>Hay un alto movimiento aceptable de partículas finas en el aire lo que nos permite acompañar nuestro análisis de una manera alentadora de negocio.</a:t>
            </a:r>
          </a:p>
          <a:p>
            <a:endParaRPr lang="en-US" sz="1700"/>
          </a:p>
          <a:p>
            <a:endParaRPr lang="es-AR" sz="1700"/>
          </a:p>
          <a:p>
            <a:endParaRPr lang="es-AR" sz="1700"/>
          </a:p>
          <a:p>
            <a:endParaRPr lang="es-AR" sz="1700">
              <a:effectLst/>
              <a:latin typeface="Times New Roman" panose="02020603050405020304" pitchFamily="18" charset="0"/>
              <a:ea typeface="Times New Roman" panose="02020603050405020304" pitchFamily="18" charset="0"/>
              <a:cs typeface="Arial" panose="020B0604020202020204" pitchFamily="34" charset="0"/>
            </a:endParaRPr>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Imagen 6" descr="Logotipo, nombre de la empresa&#10;&#10;Descripción generada automáticamente">
            <a:extLst>
              <a:ext uri="{FF2B5EF4-FFF2-40B4-BE49-F238E27FC236}">
                <a16:creationId xmlns:a16="http://schemas.microsoft.com/office/drawing/2014/main" id="{AA167E74-B270-AF08-C097-BFAB9D4BE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1181715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1D27417-7B04-CED2-22F3-E5EC25B1A460}"/>
              </a:ext>
            </a:extLst>
          </p:cNvPr>
          <p:cNvSpPr>
            <a:spLocks noGrp="1"/>
          </p:cNvSpPr>
          <p:nvPr>
            <p:ph type="title"/>
          </p:nvPr>
        </p:nvSpPr>
        <p:spPr>
          <a:xfrm>
            <a:off x="1115568" y="548640"/>
            <a:ext cx="10168128" cy="1179576"/>
          </a:xfrm>
        </p:spPr>
        <p:txBody>
          <a:bodyPr>
            <a:normAutofit/>
          </a:bodyPr>
          <a:lstStyle/>
          <a:p>
            <a:r>
              <a:rPr lang="es-AR" sz="4000"/>
              <a:t>KPI´S: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164D2376-E844-7F00-C45A-F625792EBBB8}"/>
              </a:ext>
            </a:extLst>
          </p:cNvPr>
          <p:cNvSpPr>
            <a:spLocks noGrp="1"/>
          </p:cNvSpPr>
          <p:nvPr>
            <p:ph idx="1"/>
          </p:nvPr>
        </p:nvSpPr>
        <p:spPr>
          <a:xfrm>
            <a:off x="1115568" y="2481943"/>
            <a:ext cx="10168128" cy="3695020"/>
          </a:xfrm>
        </p:spPr>
        <p:txBody>
          <a:bodyPr>
            <a:normAutofit/>
          </a:bodyPr>
          <a:lstStyle/>
          <a:p>
            <a:pPr lvl="0"/>
            <a:r>
              <a:rPr lang="es-AR" sz="1900">
                <a:latin typeface="Arial" panose="020B0604020202020204" pitchFamily="34" charset="0"/>
                <a:cs typeface="Arial" panose="020B0604020202020204" pitchFamily="34" charset="0"/>
              </a:rPr>
              <a:t>1) </a:t>
            </a:r>
            <a:r>
              <a:rPr lang="es-AR" sz="1900" b="1">
                <a:latin typeface="Arial" panose="020B0604020202020204" pitchFamily="34" charset="0"/>
                <a:cs typeface="Arial" panose="020B0604020202020204" pitchFamily="34" charset="0"/>
              </a:rPr>
              <a:t>Promedio de Contaminación de Aire y Acústica por viaje, verificar si disminuye un 30% los niveles del 2022 respecto al 2021.</a:t>
            </a:r>
            <a:br>
              <a:rPr lang="es-AR" sz="1900" b="1">
                <a:latin typeface="Arial" panose="020B0604020202020204" pitchFamily="34" charset="0"/>
                <a:cs typeface="Arial" panose="020B0604020202020204" pitchFamily="34" charset="0"/>
              </a:rPr>
            </a:br>
            <a:r>
              <a:rPr lang="es-AR" sz="1900" u="sng">
                <a:latin typeface="Arial" panose="020B0604020202020204" pitchFamily="34" charset="0"/>
                <a:cs typeface="Arial" panose="020B0604020202020204" pitchFamily="34" charset="0"/>
              </a:rPr>
              <a:t>Conclusión:</a:t>
            </a:r>
            <a:r>
              <a:rPr lang="es-AR" sz="1900">
                <a:latin typeface="Arial" panose="020B0604020202020204" pitchFamily="34" charset="0"/>
                <a:cs typeface="Arial" panose="020B0604020202020204" pitchFamily="34" charset="0"/>
              </a:rPr>
              <a:t> No disminuyó, lo que permite concluir que hay un aumento en la contaminación de un año al otro por lo que se puede continuar analizando en las zonas que tengan menor impacto contaminante y ofrecerle al cliente operar ahí. También se recomienda utilizar transporte particular que no expulse tanta combustión de gases y sonidos, como por ejemplo los eléctricos, como otra alternativa para avanzar con la inversión.</a:t>
            </a:r>
          </a:p>
          <a:p>
            <a:pPr lvl="0"/>
            <a:r>
              <a:rPr lang="es-AR" sz="1900">
                <a:latin typeface="Arial" panose="020B0604020202020204" pitchFamily="34" charset="0"/>
                <a:cs typeface="Arial" panose="020B0604020202020204" pitchFamily="34" charset="0"/>
              </a:rPr>
              <a:t>2) </a:t>
            </a:r>
            <a:r>
              <a:rPr lang="es-AR" sz="1900" b="1">
                <a:latin typeface="Arial" panose="020B0604020202020204" pitchFamily="34" charset="0"/>
                <a:cs typeface="Arial" panose="020B0604020202020204" pitchFamily="34" charset="0"/>
              </a:rPr>
              <a:t>Ratio de Viajes que Toman Taxi entre el año 2021 y el 2022, y revisar si hubo un aumento del 15% en Queens en el último año.</a:t>
            </a:r>
            <a:br>
              <a:rPr lang="es-AR" sz="1900" b="1">
                <a:latin typeface="Arial" panose="020B0604020202020204" pitchFamily="34" charset="0"/>
                <a:cs typeface="Arial" panose="020B0604020202020204" pitchFamily="34" charset="0"/>
              </a:rPr>
            </a:br>
            <a:r>
              <a:rPr lang="es-AR" sz="1900" u="sng">
                <a:latin typeface="Arial" panose="020B0604020202020204" pitchFamily="34" charset="0"/>
                <a:cs typeface="Arial" panose="020B0604020202020204" pitchFamily="34" charset="0"/>
              </a:rPr>
              <a:t>Concusión:</a:t>
            </a:r>
            <a:r>
              <a:rPr lang="es-AR" sz="1900">
                <a:latin typeface="Arial" panose="020B0604020202020204" pitchFamily="34" charset="0"/>
                <a:cs typeface="Arial" panose="020B0604020202020204" pitchFamily="34" charset="0"/>
              </a:rPr>
              <a:t> Comprobamos que hubo un aumento superior al 15% en las zonas donde nuestro cliente opera. En este caso, Queens. Lo que nos permite afirmar que es un negocio rentable.</a:t>
            </a:r>
            <a:endParaRPr lang="en-US" sz="1900">
              <a:latin typeface="Arial" panose="020B0604020202020204" pitchFamily="34" charset="0"/>
              <a:cs typeface="Arial" panose="020B0604020202020204" pitchFamily="34" charset="0"/>
            </a:endParaRPr>
          </a:p>
        </p:txBody>
      </p:sp>
      <p:pic>
        <p:nvPicPr>
          <p:cNvPr id="4" name="Imagen 3" descr="Logotipo, nombre de la empresa&#10;&#10;Descripción generada automáticamente">
            <a:extLst>
              <a:ext uri="{FF2B5EF4-FFF2-40B4-BE49-F238E27FC236}">
                <a16:creationId xmlns:a16="http://schemas.microsoft.com/office/drawing/2014/main" id="{1596F45B-5AC1-5EB1-696E-D32592280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1862596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1D27417-7B04-CED2-22F3-E5EC25B1A460}"/>
              </a:ext>
            </a:extLst>
          </p:cNvPr>
          <p:cNvSpPr>
            <a:spLocks noGrp="1"/>
          </p:cNvSpPr>
          <p:nvPr>
            <p:ph type="title"/>
          </p:nvPr>
        </p:nvSpPr>
        <p:spPr>
          <a:xfrm>
            <a:off x="1115568" y="548640"/>
            <a:ext cx="10168128" cy="1179576"/>
          </a:xfrm>
        </p:spPr>
        <p:txBody>
          <a:bodyPr>
            <a:normAutofit/>
          </a:bodyPr>
          <a:lstStyle/>
          <a:p>
            <a:r>
              <a:rPr lang="es-AR" sz="4000"/>
              <a:t>KPI´S: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164D2376-E844-7F00-C45A-F625792EBBB8}"/>
              </a:ext>
            </a:extLst>
          </p:cNvPr>
          <p:cNvSpPr>
            <a:spLocks noGrp="1"/>
          </p:cNvSpPr>
          <p:nvPr>
            <p:ph idx="1"/>
          </p:nvPr>
        </p:nvSpPr>
        <p:spPr>
          <a:xfrm>
            <a:off x="1115568" y="2481943"/>
            <a:ext cx="10168128" cy="3695020"/>
          </a:xfrm>
        </p:spPr>
        <p:txBody>
          <a:bodyPr>
            <a:normAutofit/>
          </a:bodyPr>
          <a:lstStyle/>
          <a:p>
            <a:r>
              <a:rPr lang="es-AR" sz="1900">
                <a:latin typeface="Arial" panose="020B0604020202020204" pitchFamily="34" charset="0"/>
                <a:cs typeface="Arial" panose="020B0604020202020204" pitchFamily="34" charset="0"/>
              </a:rPr>
              <a:t>3) </a:t>
            </a:r>
            <a:r>
              <a:rPr lang="es-AR" sz="1900" b="1">
                <a:effectLst/>
                <a:latin typeface="Arial" panose="020B0604020202020204" pitchFamily="34" charset="0"/>
                <a:ea typeface="Times New Roman" panose="02020603050405020304" pitchFamily="18" charset="0"/>
                <a:cs typeface="Arial" panose="020B0604020202020204" pitchFamily="34" charset="0"/>
              </a:rPr>
              <a:t>Precio Promedio de Viajes en el último año 2022, ver si aumentó un 10% respecto del 2021</a:t>
            </a:r>
            <a:r>
              <a:rPr lang="es-AR" sz="1900" b="1">
                <a:latin typeface="Arial" panose="020B0604020202020204" pitchFamily="34" charset="0"/>
                <a:ea typeface="Times New Roman" panose="02020603050405020304" pitchFamily="18" charset="0"/>
                <a:cs typeface="Arial" panose="020B0604020202020204" pitchFamily="34" charset="0"/>
              </a:rPr>
              <a:t>,</a:t>
            </a:r>
            <a:br>
              <a:rPr lang="es-AR" sz="1900" b="1">
                <a:latin typeface="Arial" panose="020B0604020202020204" pitchFamily="34" charset="0"/>
                <a:ea typeface="Times New Roman" panose="02020603050405020304" pitchFamily="18" charset="0"/>
                <a:cs typeface="Arial" panose="020B0604020202020204" pitchFamily="34" charset="0"/>
              </a:rPr>
            </a:br>
            <a:r>
              <a:rPr lang="es-AR" sz="1900">
                <a:latin typeface="Arial" panose="020B0604020202020204" pitchFamily="34" charset="0"/>
                <a:ea typeface="Times New Roman" panose="02020603050405020304" pitchFamily="18" charset="0"/>
                <a:cs typeface="Arial" panose="020B0604020202020204" pitchFamily="34" charset="0"/>
              </a:rPr>
              <a:t>Conclusión: El precio promedio no aumentó un 10% respecto al año 2021, lo que permite verificar que las ganancias por viaje son menores. Sin embargo, se siguen pidiendo taxis, lo que confirma que hay viajes. Se ofrece a cliente la continuidad del análisis para ver si hay otros medios que operen en NY además de los taxis para hacer la comparación y verificar si es un motivo de disminución.</a:t>
            </a:r>
            <a:endParaRPr lang="es-AR" sz="1900">
              <a:latin typeface="Arial" panose="020B0604020202020204" pitchFamily="34" charset="0"/>
              <a:cs typeface="Arial" panose="020B0604020202020204" pitchFamily="34" charset="0"/>
            </a:endParaRPr>
          </a:p>
          <a:p>
            <a:r>
              <a:rPr lang="es-AR" sz="1900">
                <a:latin typeface="Arial" panose="020B0604020202020204" pitchFamily="34" charset="0"/>
                <a:cs typeface="Arial" panose="020B0604020202020204" pitchFamily="34" charset="0"/>
              </a:rPr>
              <a:t>4) </a:t>
            </a:r>
            <a:r>
              <a:rPr lang="es-AR" sz="1900" b="1">
                <a:effectLst/>
                <a:latin typeface="Arial" panose="020B0604020202020204" pitchFamily="34" charset="0"/>
                <a:ea typeface="Times New Roman" panose="02020603050405020304" pitchFamily="18" charset="0"/>
                <a:cs typeface="Arial" panose="020B0604020202020204" pitchFamily="34" charset="0"/>
              </a:rPr>
              <a:t>Cantidad de Viajes en Horas Pico del último año 2022, verificar si aumentó en un 15% respecto al año 2021.</a:t>
            </a:r>
            <a:br>
              <a:rPr lang="es-AR" sz="1900" b="1">
                <a:effectLst/>
                <a:latin typeface="Arial" panose="020B0604020202020204" pitchFamily="34" charset="0"/>
                <a:ea typeface="Times New Roman" panose="02020603050405020304" pitchFamily="18" charset="0"/>
                <a:cs typeface="Arial" panose="020B0604020202020204" pitchFamily="34" charset="0"/>
              </a:rPr>
            </a:br>
            <a:r>
              <a:rPr lang="es-AR" sz="1900">
                <a:effectLst/>
                <a:latin typeface="Arial" panose="020B0604020202020204" pitchFamily="34" charset="0"/>
                <a:ea typeface="Times New Roman" panose="02020603050405020304" pitchFamily="18" charset="0"/>
                <a:cs typeface="Arial" panose="020B0604020202020204" pitchFamily="34" charset="0"/>
              </a:rPr>
              <a:t>Conclusión: Se verifica que los viajes en horario pico, 6 a 18hs, no aumentaron en un 15% respecto al año 2022. Sin embargo, si hay un aumento de viajes respecto al 2021. Por lo que se propone al cliente, continuar el análisis para ver si se utiliza otro medio de transporte en lugar de taxis en los horarios pico.</a:t>
            </a:r>
            <a:endParaRPr lang="es-AR" sz="1900" b="1">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Imagen 3" descr="Logotipo, nombre de la empresa&#10;&#10;Descripción generada automáticamente">
            <a:extLst>
              <a:ext uri="{FF2B5EF4-FFF2-40B4-BE49-F238E27FC236}">
                <a16:creationId xmlns:a16="http://schemas.microsoft.com/office/drawing/2014/main" id="{09B8F621-F651-065B-9778-EBD148B35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1685805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descr="Logotipo, nombre de la empresa&#10;&#10;Descripción generada automáticamente">
            <a:extLst>
              <a:ext uri="{FF2B5EF4-FFF2-40B4-BE49-F238E27FC236}">
                <a16:creationId xmlns:a16="http://schemas.microsoft.com/office/drawing/2014/main" id="{1B598C18-EA5D-6B4D-F7AB-0D33B2650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
        <p:nvSpPr>
          <p:cNvPr id="2" name="Título 1">
            <a:extLst>
              <a:ext uri="{FF2B5EF4-FFF2-40B4-BE49-F238E27FC236}">
                <a16:creationId xmlns:a16="http://schemas.microsoft.com/office/drawing/2014/main" id="{A301BB00-A643-9F01-9EC8-63D5F1589CC0}"/>
              </a:ext>
            </a:extLst>
          </p:cNvPr>
          <p:cNvSpPr>
            <a:spLocks noGrp="1"/>
          </p:cNvSpPr>
          <p:nvPr>
            <p:ph type="title"/>
          </p:nvPr>
        </p:nvSpPr>
        <p:spPr>
          <a:xfrm>
            <a:off x="841248" y="256032"/>
            <a:ext cx="10506456" cy="1014984"/>
          </a:xfrm>
        </p:spPr>
        <p:txBody>
          <a:bodyPr anchor="b">
            <a:normAutofit/>
          </a:bodyPr>
          <a:lstStyle/>
          <a:p>
            <a:r>
              <a:rPr lang="es-AR" dirty="0"/>
              <a:t>CONCLUSIONES PARA EL CLIENTE:</a:t>
            </a:r>
          </a:p>
        </p:txBody>
      </p:sp>
      <p:graphicFrame>
        <p:nvGraphicFramePr>
          <p:cNvPr id="5" name="Marcador de contenido 2">
            <a:extLst>
              <a:ext uri="{FF2B5EF4-FFF2-40B4-BE49-F238E27FC236}">
                <a16:creationId xmlns:a16="http://schemas.microsoft.com/office/drawing/2014/main" id="{501F9731-64BB-CDE3-1CBB-6704BB663AB1}"/>
              </a:ext>
            </a:extLst>
          </p:cNvPr>
          <p:cNvGraphicFramePr>
            <a:graphicFrameLocks noGrp="1"/>
          </p:cNvGraphicFramePr>
          <p:nvPr>
            <p:ph idx="1"/>
            <p:extLst>
              <p:ext uri="{D42A27DB-BD31-4B8C-83A1-F6EECF244321}">
                <p14:modId xmlns:p14="http://schemas.microsoft.com/office/powerpoint/2010/main" val="110810743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7138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C9412A6A-D8B6-980B-C877-402F5944A76D}"/>
              </a:ext>
            </a:extLst>
          </p:cNvPr>
          <p:cNvSpPr txBox="1"/>
          <p:nvPr/>
        </p:nvSpPr>
        <p:spPr>
          <a:xfrm>
            <a:off x="2103121" y="310343"/>
            <a:ext cx="7985759" cy="868823"/>
          </a:xfrm>
          <a:prstGeom prst="rect">
            <a:avLst/>
          </a:prstGeom>
        </p:spPr>
        <p:txBody>
          <a:bodyPr vert="horz" lIns="91440" tIns="45720" rIns="91440" bIns="45720" rtlCol="0" anchor="ctr">
            <a:normAutofit fontScale="77500" lnSpcReduction="20000"/>
          </a:bodyPr>
          <a:lstStyle/>
          <a:p>
            <a:pPr algn="ctr">
              <a:lnSpc>
                <a:spcPct val="90000"/>
              </a:lnSpc>
              <a:spcBef>
                <a:spcPct val="0"/>
              </a:spcBef>
              <a:spcAft>
                <a:spcPts val="600"/>
              </a:spcAft>
            </a:pPr>
            <a:r>
              <a:rPr lang="es-AR" sz="4000" dirty="0"/>
              <a:t>MODELO DE MACHINE LEARNING:</a:t>
            </a:r>
          </a:p>
          <a:p>
            <a:pPr algn="ctr">
              <a:lnSpc>
                <a:spcPct val="90000"/>
              </a:lnSpc>
              <a:spcBef>
                <a:spcPct val="0"/>
              </a:spcBef>
              <a:spcAft>
                <a:spcPts val="600"/>
              </a:spcAft>
            </a:pPr>
            <a:r>
              <a:rPr lang="en-US" sz="4000" dirty="0">
                <a:latin typeface="+mj-lt"/>
                <a:ea typeface="+mj-ea"/>
                <a:cs typeface="+mj-cs"/>
              </a:rPr>
              <a:t>Regresión lineal </a:t>
            </a:r>
          </a:p>
        </p:txBody>
      </p:sp>
      <p:sp>
        <p:nvSpPr>
          <p:cNvPr id="23"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7" name="Imagen 6">
            <a:extLst>
              <a:ext uri="{FF2B5EF4-FFF2-40B4-BE49-F238E27FC236}">
                <a16:creationId xmlns:a16="http://schemas.microsoft.com/office/drawing/2014/main" id="{A31DAD2E-DC9F-9475-7D8A-3C23438EA64B}"/>
              </a:ext>
            </a:extLst>
          </p:cNvPr>
          <p:cNvPicPr>
            <a:picLocks noChangeAspect="1"/>
          </p:cNvPicPr>
          <p:nvPr/>
        </p:nvPicPr>
        <p:blipFill>
          <a:blip r:embed="rId2"/>
          <a:stretch>
            <a:fillRect/>
          </a:stretch>
        </p:blipFill>
        <p:spPr>
          <a:xfrm>
            <a:off x="1164641" y="2139484"/>
            <a:ext cx="4037990" cy="4096512"/>
          </a:xfrm>
          <a:prstGeom prst="rect">
            <a:avLst/>
          </a:prstGeom>
        </p:spPr>
      </p:pic>
      <p:pic>
        <p:nvPicPr>
          <p:cNvPr id="5" name="Imagen 4">
            <a:extLst>
              <a:ext uri="{FF2B5EF4-FFF2-40B4-BE49-F238E27FC236}">
                <a16:creationId xmlns:a16="http://schemas.microsoft.com/office/drawing/2014/main" id="{421E6EE4-6637-1988-4782-8D99D451BEC9}"/>
              </a:ext>
            </a:extLst>
          </p:cNvPr>
          <p:cNvPicPr>
            <a:picLocks noChangeAspect="1"/>
          </p:cNvPicPr>
          <p:nvPr/>
        </p:nvPicPr>
        <p:blipFill>
          <a:blip r:embed="rId3"/>
          <a:stretch>
            <a:fillRect/>
          </a:stretch>
        </p:blipFill>
        <p:spPr>
          <a:xfrm>
            <a:off x="6974917" y="2139484"/>
            <a:ext cx="4066898" cy="4096512"/>
          </a:xfrm>
          <a:prstGeom prst="rect">
            <a:avLst/>
          </a:prstGeom>
        </p:spPr>
      </p:pic>
      <p:pic>
        <p:nvPicPr>
          <p:cNvPr id="2" name="Imagen 1" descr="Logotipo, nombre de la empresa&#10;&#10;Descripción generada automáticamente">
            <a:extLst>
              <a:ext uri="{FF2B5EF4-FFF2-40B4-BE49-F238E27FC236}">
                <a16:creationId xmlns:a16="http://schemas.microsoft.com/office/drawing/2014/main" id="{416C9420-28CA-C99C-445E-8529C51B6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161038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Isosceles Triangle 3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094D321-17D4-7357-F0FC-04520684BF18}"/>
              </a:ext>
            </a:extLst>
          </p:cNvPr>
          <p:cNvPicPr>
            <a:picLocks noChangeAspect="1"/>
          </p:cNvPicPr>
          <p:nvPr/>
        </p:nvPicPr>
        <p:blipFill>
          <a:blip r:embed="rId2"/>
          <a:stretch>
            <a:fillRect/>
          </a:stretch>
        </p:blipFill>
        <p:spPr>
          <a:xfrm>
            <a:off x="3484563" y="643467"/>
            <a:ext cx="5222873" cy="5571065"/>
          </a:xfrm>
          <a:prstGeom prst="rect">
            <a:avLst/>
          </a:prstGeom>
          <a:ln>
            <a:noFill/>
          </a:ln>
        </p:spPr>
      </p:pic>
      <p:sp>
        <p:nvSpPr>
          <p:cNvPr id="41" name="Isosceles Triangle 4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descr="Logotipo, nombre de la empresa&#10;&#10;Descripción generada automáticamente">
            <a:extLst>
              <a:ext uri="{FF2B5EF4-FFF2-40B4-BE49-F238E27FC236}">
                <a16:creationId xmlns:a16="http://schemas.microsoft.com/office/drawing/2014/main" id="{92066D93-A8B0-324F-9E1C-C494C7027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3752749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534877-B91C-841A-37FE-499D4A64FDAD}"/>
              </a:ext>
            </a:extLst>
          </p:cNvPr>
          <p:cNvSpPr>
            <a:spLocks noGrp="1"/>
          </p:cNvSpPr>
          <p:nvPr>
            <p:ph type="title"/>
          </p:nvPr>
        </p:nvSpPr>
        <p:spPr>
          <a:xfrm>
            <a:off x="1043631" y="809898"/>
            <a:ext cx="9942716" cy="1554480"/>
          </a:xfrm>
        </p:spPr>
        <p:txBody>
          <a:bodyPr anchor="ctr">
            <a:normAutofit/>
          </a:bodyPr>
          <a:lstStyle/>
          <a:p>
            <a:r>
              <a:rPr lang="es-CO" sz="4800" dirty="0"/>
              <a:t>CONCLUSIONES DEL ML:</a:t>
            </a:r>
            <a:br>
              <a:rPr lang="es-CO" sz="4800" dirty="0"/>
            </a:br>
            <a:endParaRPr lang="es-AR" sz="4800" dirty="0"/>
          </a:p>
        </p:txBody>
      </p:sp>
      <p:sp>
        <p:nvSpPr>
          <p:cNvPr id="3" name="Marcador de contenido 2">
            <a:extLst>
              <a:ext uri="{FF2B5EF4-FFF2-40B4-BE49-F238E27FC236}">
                <a16:creationId xmlns:a16="http://schemas.microsoft.com/office/drawing/2014/main" id="{81E9102B-65B2-5705-9A18-AB403A8928E5}"/>
              </a:ext>
            </a:extLst>
          </p:cNvPr>
          <p:cNvSpPr>
            <a:spLocks noGrp="1"/>
          </p:cNvSpPr>
          <p:nvPr>
            <p:ph idx="1"/>
          </p:nvPr>
        </p:nvSpPr>
        <p:spPr>
          <a:xfrm>
            <a:off x="1045028" y="3017522"/>
            <a:ext cx="9941319" cy="3124658"/>
          </a:xfrm>
        </p:spPr>
        <p:txBody>
          <a:bodyPr anchor="ctr">
            <a:normAutofit/>
          </a:bodyPr>
          <a:lstStyle/>
          <a:p>
            <a:pPr marL="285750" indent="-285750">
              <a:buFont typeface="Arial" panose="020B0604020202020204" pitchFamily="34" charset="0"/>
              <a:buChar char="•"/>
            </a:pPr>
            <a:r>
              <a:rPr lang="es-CO" sz="2000"/>
              <a:t>Si el precio de los servicios de taxi es mayor, la contaminación es menor.</a:t>
            </a:r>
          </a:p>
          <a:p>
            <a:pPr marL="285750" indent="-285750">
              <a:buFont typeface="Arial" panose="020B0604020202020204" pitchFamily="34" charset="0"/>
              <a:buChar char="•"/>
            </a:pPr>
            <a:endParaRPr lang="es-CO" sz="2000"/>
          </a:p>
          <a:p>
            <a:pPr marL="285750" indent="-285750">
              <a:buFont typeface="Arial" panose="020B0604020202020204" pitchFamily="34" charset="0"/>
              <a:buChar char="•"/>
            </a:pPr>
            <a:r>
              <a:rPr lang="es-CO" sz="2000"/>
              <a:t>Los precios de los servicios de taxi se ven afectados por dos factores: tiempo y distancia, por tanto, servicios largos en distancia o que lleven mucho tiempo reducirían la cantidad de contaminantes en el aire.</a:t>
            </a:r>
          </a:p>
          <a:p>
            <a:pPr marL="285750" indent="-285750">
              <a:buFont typeface="Arial" panose="020B0604020202020204" pitchFamily="34" charset="0"/>
              <a:buChar char="•"/>
            </a:pPr>
            <a:endParaRPr lang="es-CO" sz="2000"/>
          </a:p>
          <a:p>
            <a:pPr marL="285750" indent="-285750">
              <a:buFont typeface="Arial" panose="020B0604020202020204" pitchFamily="34" charset="0"/>
              <a:buChar char="•"/>
            </a:pPr>
            <a:r>
              <a:rPr lang="es-CO" sz="2000"/>
              <a:t>Greyhound debería considerar estrategias para que realizar servicios de larga duración y larga distancia, dado que así obtendrá mayores beneficios económicos y mejor impacto ambiental.</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Imagen 3" descr="Logotipo, nombre de la empresa&#10;&#10;Descripción generada automáticamente">
            <a:extLst>
              <a:ext uri="{FF2B5EF4-FFF2-40B4-BE49-F238E27FC236}">
                <a16:creationId xmlns:a16="http://schemas.microsoft.com/office/drawing/2014/main" id="{BA90669E-C777-2F1C-BFC4-6F7D15675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4" y="6015928"/>
            <a:ext cx="1277795" cy="842072"/>
          </a:xfrm>
          <a:prstGeom prst="rect">
            <a:avLst/>
          </a:prstGeom>
        </p:spPr>
      </p:pic>
    </p:spTree>
    <p:extLst>
      <p:ext uri="{BB962C8B-B14F-4D97-AF65-F5344CB8AC3E}">
        <p14:creationId xmlns:p14="http://schemas.microsoft.com/office/powerpoint/2010/main" val="174954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5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Rectangle 5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7E62A81-7ACD-B82A-9D12-DA46ABE7EF79}"/>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FLUJO DE DATOS:</a:t>
            </a:r>
          </a:p>
        </p:txBody>
      </p:sp>
      <p:sp>
        <p:nvSpPr>
          <p:cNvPr id="58" name="Rectangle: Rounded Corners 5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Imagen 3" descr="Interfaz de usuario gráfica&#10;&#10;Descripción generada automáticamente con confianza baja">
            <a:extLst>
              <a:ext uri="{FF2B5EF4-FFF2-40B4-BE49-F238E27FC236}">
                <a16:creationId xmlns:a16="http://schemas.microsoft.com/office/drawing/2014/main" id="{4D6E220C-90AC-ED6C-FBB4-4FEFA4C3C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18" y="1775980"/>
            <a:ext cx="11279363" cy="4991879"/>
          </a:xfrm>
          <a:prstGeom prst="rect">
            <a:avLst/>
          </a:prstGeom>
        </p:spPr>
      </p:pic>
      <p:pic>
        <p:nvPicPr>
          <p:cNvPr id="5" name="Imagen 4" descr="Logotipo, nombre de la empresa&#10;&#10;Descripción generada automáticamente">
            <a:extLst>
              <a:ext uri="{FF2B5EF4-FFF2-40B4-BE49-F238E27FC236}">
                <a16:creationId xmlns:a16="http://schemas.microsoft.com/office/drawing/2014/main" id="{A972455D-CCCD-50E9-3556-378987D49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205" y="0"/>
            <a:ext cx="1277795" cy="842072"/>
          </a:xfrm>
          <a:prstGeom prst="rect">
            <a:avLst/>
          </a:prstGeom>
        </p:spPr>
      </p:pic>
    </p:spTree>
    <p:extLst>
      <p:ext uri="{BB962C8B-B14F-4D97-AF65-F5344CB8AC3E}">
        <p14:creationId xmlns:p14="http://schemas.microsoft.com/office/powerpoint/2010/main" val="312180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Logotipo, nombre de la empresa&#10;&#10;Descripción generada automáticamente">
            <a:extLst>
              <a:ext uri="{FF2B5EF4-FFF2-40B4-BE49-F238E27FC236}">
                <a16:creationId xmlns:a16="http://schemas.microsoft.com/office/drawing/2014/main" id="{92CA9D3A-6F10-99BA-6CB5-483493B7C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75" y="1252669"/>
            <a:ext cx="6589537" cy="4349094"/>
          </a:xfrm>
          <a:prstGeom prst="rect">
            <a:avLst/>
          </a:prstGeom>
        </p:spPr>
      </p:pic>
      <p:sp>
        <p:nvSpPr>
          <p:cNvPr id="18"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C4CCFF1-4A21-5518-DB94-7148EF54B2AA}"/>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5000" kern="1200">
                <a:solidFill>
                  <a:schemeClr val="tx1"/>
                </a:solidFill>
                <a:latin typeface="+mj-lt"/>
                <a:ea typeface="+mj-ea"/>
                <a:cs typeface="+mj-cs"/>
              </a:rPr>
              <a:t>MUCHAS GRACIAS!!!</a:t>
            </a:r>
            <a:br>
              <a:rPr lang="en-US" sz="5000" kern="1200">
                <a:solidFill>
                  <a:schemeClr val="tx1"/>
                </a:solidFill>
                <a:latin typeface="+mj-lt"/>
                <a:ea typeface="+mj-ea"/>
                <a:cs typeface="+mj-cs"/>
              </a:rPr>
            </a:br>
            <a:br>
              <a:rPr lang="en-US" sz="5000" kern="1200">
                <a:solidFill>
                  <a:schemeClr val="tx1"/>
                </a:solidFill>
                <a:latin typeface="+mj-lt"/>
                <a:ea typeface="+mj-ea"/>
                <a:cs typeface="+mj-cs"/>
              </a:rPr>
            </a:br>
            <a:endParaRPr lang="en-US" sz="5000" kern="1200">
              <a:solidFill>
                <a:schemeClr val="tx1"/>
              </a:solidFill>
              <a:latin typeface="+mj-lt"/>
              <a:ea typeface="+mj-ea"/>
              <a:cs typeface="+mj-cs"/>
            </a:endParaRPr>
          </a:p>
        </p:txBody>
      </p:sp>
    </p:spTree>
    <p:extLst>
      <p:ext uri="{BB962C8B-B14F-4D97-AF65-F5344CB8AC3E}">
        <p14:creationId xmlns:p14="http://schemas.microsoft.com/office/powerpoint/2010/main" val="1401654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 dibujo de una cara feliz&#10;&#10;Descripción generada automáticamente con confianza baja">
            <a:extLst>
              <a:ext uri="{FF2B5EF4-FFF2-40B4-BE49-F238E27FC236}">
                <a16:creationId xmlns:a16="http://schemas.microsoft.com/office/drawing/2014/main" id="{692FCEC1-1684-2BB9-4F0A-8D0B3DB91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5684" y="1570515"/>
            <a:ext cx="2727959" cy="950133"/>
          </a:xfrm>
          <a:prstGeom prst="rect">
            <a:avLst/>
          </a:prstGeom>
        </p:spPr>
      </p:pic>
      <p:pic>
        <p:nvPicPr>
          <p:cNvPr id="5" name="Imagen 4" descr="Icono&#10;&#10;Descripción generada automáticamente">
            <a:extLst>
              <a:ext uri="{FF2B5EF4-FFF2-40B4-BE49-F238E27FC236}">
                <a16:creationId xmlns:a16="http://schemas.microsoft.com/office/drawing/2014/main" id="{E0482CA5-0B74-1986-B6C0-43265AA03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463" y="3827714"/>
            <a:ext cx="1061965" cy="1166177"/>
          </a:xfrm>
          <a:prstGeom prst="rect">
            <a:avLst/>
          </a:prstGeom>
        </p:spPr>
      </p:pic>
      <p:pic>
        <p:nvPicPr>
          <p:cNvPr id="9" name="Imagen 8" descr="Forma&#10;&#10;Descripción generada automáticamente con confianza baja">
            <a:extLst>
              <a:ext uri="{FF2B5EF4-FFF2-40B4-BE49-F238E27FC236}">
                <a16:creationId xmlns:a16="http://schemas.microsoft.com/office/drawing/2014/main" id="{17C82160-DCCC-095B-0B1C-0A265F294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7184" y="5957390"/>
            <a:ext cx="1862285" cy="798122"/>
          </a:xfrm>
          <a:prstGeom prst="rect">
            <a:avLst/>
          </a:prstGeom>
        </p:spPr>
      </p:pic>
      <p:pic>
        <p:nvPicPr>
          <p:cNvPr id="11" name="Imagen 10" descr="Icono&#10;&#10;Descripción generada automáticamente">
            <a:extLst>
              <a:ext uri="{FF2B5EF4-FFF2-40B4-BE49-F238E27FC236}">
                <a16:creationId xmlns:a16="http://schemas.microsoft.com/office/drawing/2014/main" id="{CE330F25-20AE-074F-F907-F79018FDE3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840" y="2631643"/>
            <a:ext cx="1756126" cy="983431"/>
          </a:xfrm>
          <a:prstGeom prst="rect">
            <a:avLst/>
          </a:prstGeom>
        </p:spPr>
      </p:pic>
      <p:pic>
        <p:nvPicPr>
          <p:cNvPr id="25" name="Imagen 24" descr="Icono&#10;&#10;Descripción generada automáticamente">
            <a:extLst>
              <a:ext uri="{FF2B5EF4-FFF2-40B4-BE49-F238E27FC236}">
                <a16:creationId xmlns:a16="http://schemas.microsoft.com/office/drawing/2014/main" id="{9F10E2FF-E67F-6E73-42C6-A949D8F11F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0283" y="4414686"/>
            <a:ext cx="1523707" cy="510520"/>
          </a:xfrm>
          <a:prstGeom prst="rect">
            <a:avLst/>
          </a:prstGeom>
        </p:spPr>
      </p:pic>
      <p:pic>
        <p:nvPicPr>
          <p:cNvPr id="27" name="Imagen 26" descr="Logotipo, nombre de la empresa&#10;&#10;Descripción generada automáticamente">
            <a:extLst>
              <a:ext uri="{FF2B5EF4-FFF2-40B4-BE49-F238E27FC236}">
                <a16:creationId xmlns:a16="http://schemas.microsoft.com/office/drawing/2014/main" id="{E357A6EA-0F42-10FA-D174-1D12542E98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106" y="3068743"/>
            <a:ext cx="693882" cy="803442"/>
          </a:xfrm>
          <a:prstGeom prst="rect">
            <a:avLst/>
          </a:prstGeom>
        </p:spPr>
      </p:pic>
      <p:pic>
        <p:nvPicPr>
          <p:cNvPr id="29" name="Imagen 28" descr="Imagen que contiene Logotipo&#10;&#10;Descripción generada automáticamente">
            <a:extLst>
              <a:ext uri="{FF2B5EF4-FFF2-40B4-BE49-F238E27FC236}">
                <a16:creationId xmlns:a16="http://schemas.microsoft.com/office/drawing/2014/main" id="{FD48FAB0-F647-FC26-8EB5-60D1E54918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78904" y="1549228"/>
            <a:ext cx="1513096" cy="931136"/>
          </a:xfrm>
          <a:prstGeom prst="rect">
            <a:avLst/>
          </a:prstGeom>
        </p:spPr>
      </p:pic>
      <p:pic>
        <p:nvPicPr>
          <p:cNvPr id="31" name="Imagen 30" descr="Imagen que contiene dibujo&#10;&#10;Descripción generada automáticamente">
            <a:extLst>
              <a:ext uri="{FF2B5EF4-FFF2-40B4-BE49-F238E27FC236}">
                <a16:creationId xmlns:a16="http://schemas.microsoft.com/office/drawing/2014/main" id="{081A7F0D-240D-B28F-F07E-607CC90661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050" y="4253744"/>
            <a:ext cx="740147" cy="740147"/>
          </a:xfrm>
          <a:prstGeom prst="rect">
            <a:avLst/>
          </a:prstGeom>
        </p:spPr>
      </p:pic>
      <p:pic>
        <p:nvPicPr>
          <p:cNvPr id="37" name="Imagen 36" descr="Círculo&#10;&#10;Descripción generada automáticamente">
            <a:extLst>
              <a:ext uri="{FF2B5EF4-FFF2-40B4-BE49-F238E27FC236}">
                <a16:creationId xmlns:a16="http://schemas.microsoft.com/office/drawing/2014/main" id="{C769BECC-FE21-1C9A-2C77-90BC1AE4C0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1320" y="783565"/>
            <a:ext cx="1419957" cy="765663"/>
          </a:xfrm>
          <a:prstGeom prst="rect">
            <a:avLst/>
          </a:prstGeom>
        </p:spPr>
      </p:pic>
      <p:pic>
        <p:nvPicPr>
          <p:cNvPr id="45" name="Imagen 44" descr="Logotipo, nombre de la empresa&#10;&#10;Descripción generada automáticamente">
            <a:extLst>
              <a:ext uri="{FF2B5EF4-FFF2-40B4-BE49-F238E27FC236}">
                <a16:creationId xmlns:a16="http://schemas.microsoft.com/office/drawing/2014/main" id="{BA88DA63-A5F7-568C-C923-69B15D0BEF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12" y="2007082"/>
            <a:ext cx="2107414" cy="698860"/>
          </a:xfrm>
          <a:prstGeom prst="rect">
            <a:avLst/>
          </a:prstGeom>
        </p:spPr>
      </p:pic>
      <p:pic>
        <p:nvPicPr>
          <p:cNvPr id="47" name="Imagen 46" descr="Un dibujo de una cara feliz&#10;&#10;Descripción generada automáticamente con confianza baja">
            <a:extLst>
              <a:ext uri="{FF2B5EF4-FFF2-40B4-BE49-F238E27FC236}">
                <a16:creationId xmlns:a16="http://schemas.microsoft.com/office/drawing/2014/main" id="{56E4041F-1678-413F-9B7F-C1E94E3376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82970" y="1276077"/>
            <a:ext cx="815070" cy="978084"/>
          </a:xfrm>
          <a:prstGeom prst="rect">
            <a:avLst/>
          </a:prstGeom>
        </p:spPr>
      </p:pic>
      <p:pic>
        <p:nvPicPr>
          <p:cNvPr id="49" name="Imagen 48" descr="Un dibujo en blanco y negro&#10;&#10;Descripción generada automáticamente con confianza media">
            <a:extLst>
              <a:ext uri="{FF2B5EF4-FFF2-40B4-BE49-F238E27FC236}">
                <a16:creationId xmlns:a16="http://schemas.microsoft.com/office/drawing/2014/main" id="{228BFB27-F448-8B8F-FF00-427045077B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43131" y="1365772"/>
            <a:ext cx="991022" cy="884841"/>
          </a:xfrm>
          <a:prstGeom prst="rect">
            <a:avLst/>
          </a:prstGeom>
        </p:spPr>
      </p:pic>
      <p:pic>
        <p:nvPicPr>
          <p:cNvPr id="51" name="Imagen 50" descr="Icono&#10;&#10;Descripción generada automáticamente">
            <a:extLst>
              <a:ext uri="{FF2B5EF4-FFF2-40B4-BE49-F238E27FC236}">
                <a16:creationId xmlns:a16="http://schemas.microsoft.com/office/drawing/2014/main" id="{DA6A04B3-E636-EA65-E750-A14F8E2B64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14538" y="122626"/>
            <a:ext cx="1825346" cy="817319"/>
          </a:xfrm>
          <a:prstGeom prst="rect">
            <a:avLst/>
          </a:prstGeom>
        </p:spPr>
      </p:pic>
      <p:pic>
        <p:nvPicPr>
          <p:cNvPr id="53" name="Imagen 52" descr="Dibujo con letras blancas&#10;&#10;Descripción generada automáticamente con confianza media">
            <a:extLst>
              <a:ext uri="{FF2B5EF4-FFF2-40B4-BE49-F238E27FC236}">
                <a16:creationId xmlns:a16="http://schemas.microsoft.com/office/drawing/2014/main" id="{FDE6C93A-92D5-635B-7F22-C57CF6E31B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948" y="892453"/>
            <a:ext cx="2194927" cy="880451"/>
          </a:xfrm>
          <a:prstGeom prst="rect">
            <a:avLst/>
          </a:prstGeom>
        </p:spPr>
      </p:pic>
      <p:cxnSp>
        <p:nvCxnSpPr>
          <p:cNvPr id="56" name="Conector recto 55">
            <a:extLst>
              <a:ext uri="{FF2B5EF4-FFF2-40B4-BE49-F238E27FC236}">
                <a16:creationId xmlns:a16="http://schemas.microsoft.com/office/drawing/2014/main" id="{D501536B-888E-4C2B-F656-07AEDCA5AD3C}"/>
              </a:ext>
            </a:extLst>
          </p:cNvPr>
          <p:cNvCxnSpPr>
            <a:cxnSpLocks/>
            <a:stCxn id="11" idx="1"/>
            <a:endCxn id="5" idx="3"/>
          </p:cNvCxnSpPr>
          <p:nvPr/>
        </p:nvCxnSpPr>
        <p:spPr>
          <a:xfrm flipH="1">
            <a:off x="2779428" y="3123359"/>
            <a:ext cx="2139412" cy="1287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044D0FA1-A7A8-6BF9-CCC1-9074979F7998}"/>
              </a:ext>
            </a:extLst>
          </p:cNvPr>
          <p:cNvCxnSpPr>
            <a:cxnSpLocks/>
            <a:stCxn id="5" idx="0"/>
            <a:endCxn id="49" idx="2"/>
          </p:cNvCxnSpPr>
          <p:nvPr/>
        </p:nvCxnSpPr>
        <p:spPr>
          <a:xfrm flipV="1">
            <a:off x="2248446" y="2250613"/>
            <a:ext cx="1990196" cy="1577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5" name="Conector recto 1024">
            <a:extLst>
              <a:ext uri="{FF2B5EF4-FFF2-40B4-BE49-F238E27FC236}">
                <a16:creationId xmlns:a16="http://schemas.microsoft.com/office/drawing/2014/main" id="{F736FE7B-866D-AD2E-5368-E92B781074B7}"/>
              </a:ext>
            </a:extLst>
          </p:cNvPr>
          <p:cNvCxnSpPr>
            <a:cxnSpLocks/>
            <a:stCxn id="5" idx="0"/>
            <a:endCxn id="47" idx="2"/>
          </p:cNvCxnSpPr>
          <p:nvPr/>
        </p:nvCxnSpPr>
        <p:spPr>
          <a:xfrm flipV="1">
            <a:off x="2248446" y="2254161"/>
            <a:ext cx="742059" cy="1573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1" name="Conector recto 1030">
            <a:extLst>
              <a:ext uri="{FF2B5EF4-FFF2-40B4-BE49-F238E27FC236}">
                <a16:creationId xmlns:a16="http://schemas.microsoft.com/office/drawing/2014/main" id="{CA4F70AF-45FE-5014-99F9-56EA3AE03FE3}"/>
              </a:ext>
            </a:extLst>
          </p:cNvPr>
          <p:cNvCxnSpPr>
            <a:stCxn id="5" idx="0"/>
            <a:endCxn id="45" idx="2"/>
          </p:cNvCxnSpPr>
          <p:nvPr/>
        </p:nvCxnSpPr>
        <p:spPr>
          <a:xfrm flipH="1" flipV="1">
            <a:off x="1132719" y="2705942"/>
            <a:ext cx="1115727" cy="1121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5" name="Conector recto 1034">
            <a:extLst>
              <a:ext uri="{FF2B5EF4-FFF2-40B4-BE49-F238E27FC236}">
                <a16:creationId xmlns:a16="http://schemas.microsoft.com/office/drawing/2014/main" id="{737D57DE-33E0-F9ED-D024-FA1B052A2184}"/>
              </a:ext>
            </a:extLst>
          </p:cNvPr>
          <p:cNvCxnSpPr>
            <a:stCxn id="31" idx="0"/>
          </p:cNvCxnSpPr>
          <p:nvPr/>
        </p:nvCxnSpPr>
        <p:spPr>
          <a:xfrm flipH="1" flipV="1">
            <a:off x="419565" y="4035656"/>
            <a:ext cx="83559" cy="218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7" name="Conector recto 1036">
            <a:extLst>
              <a:ext uri="{FF2B5EF4-FFF2-40B4-BE49-F238E27FC236}">
                <a16:creationId xmlns:a16="http://schemas.microsoft.com/office/drawing/2014/main" id="{D85FC672-52AF-0BC5-48B1-EA39C6A6E3E8}"/>
              </a:ext>
            </a:extLst>
          </p:cNvPr>
          <p:cNvCxnSpPr>
            <a:cxnSpLocks/>
            <a:stCxn id="5" idx="0"/>
            <a:endCxn id="53" idx="2"/>
          </p:cNvCxnSpPr>
          <p:nvPr/>
        </p:nvCxnSpPr>
        <p:spPr>
          <a:xfrm flipH="1" flipV="1">
            <a:off x="1158412" y="1772904"/>
            <a:ext cx="1090034" cy="2054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9" name="Conector recto 1038">
            <a:extLst>
              <a:ext uri="{FF2B5EF4-FFF2-40B4-BE49-F238E27FC236}">
                <a16:creationId xmlns:a16="http://schemas.microsoft.com/office/drawing/2014/main" id="{3CF892DD-990F-19CD-DF67-44B32CC2DD26}"/>
              </a:ext>
            </a:extLst>
          </p:cNvPr>
          <p:cNvCxnSpPr>
            <a:stCxn id="5" idx="0"/>
            <a:endCxn id="51" idx="2"/>
          </p:cNvCxnSpPr>
          <p:nvPr/>
        </p:nvCxnSpPr>
        <p:spPr>
          <a:xfrm flipV="1">
            <a:off x="2248446" y="939945"/>
            <a:ext cx="78765" cy="2887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6" name="Conector recto 1045">
            <a:extLst>
              <a:ext uri="{FF2B5EF4-FFF2-40B4-BE49-F238E27FC236}">
                <a16:creationId xmlns:a16="http://schemas.microsoft.com/office/drawing/2014/main" id="{58E7BB59-FEC3-1E2A-2000-B3E0B49A1600}"/>
              </a:ext>
            </a:extLst>
          </p:cNvPr>
          <p:cNvCxnSpPr>
            <a:stCxn id="5" idx="1"/>
            <a:endCxn id="31" idx="3"/>
          </p:cNvCxnSpPr>
          <p:nvPr/>
        </p:nvCxnSpPr>
        <p:spPr>
          <a:xfrm flipH="1">
            <a:off x="873197" y="4410803"/>
            <a:ext cx="844266" cy="213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5" name="Conector recto 1054">
            <a:extLst>
              <a:ext uri="{FF2B5EF4-FFF2-40B4-BE49-F238E27FC236}">
                <a16:creationId xmlns:a16="http://schemas.microsoft.com/office/drawing/2014/main" id="{7394DC04-67C4-40D8-6FE4-140EC37795E9}"/>
              </a:ext>
            </a:extLst>
          </p:cNvPr>
          <p:cNvCxnSpPr>
            <a:stCxn id="5" idx="3"/>
            <a:endCxn id="37" idx="2"/>
          </p:cNvCxnSpPr>
          <p:nvPr/>
        </p:nvCxnSpPr>
        <p:spPr>
          <a:xfrm flipV="1">
            <a:off x="2779428" y="1549228"/>
            <a:ext cx="3001871" cy="286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9" name="Conector recto 1058">
            <a:extLst>
              <a:ext uri="{FF2B5EF4-FFF2-40B4-BE49-F238E27FC236}">
                <a16:creationId xmlns:a16="http://schemas.microsoft.com/office/drawing/2014/main" id="{C435063B-6895-7515-E477-18958C0F9863}"/>
              </a:ext>
            </a:extLst>
          </p:cNvPr>
          <p:cNvCxnSpPr>
            <a:cxnSpLocks/>
            <a:stCxn id="11" idx="0"/>
            <a:endCxn id="37" idx="2"/>
          </p:cNvCxnSpPr>
          <p:nvPr/>
        </p:nvCxnSpPr>
        <p:spPr>
          <a:xfrm flipH="1" flipV="1">
            <a:off x="5781299" y="1549228"/>
            <a:ext cx="15604" cy="1082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3" name="Conector recto 1062">
            <a:extLst>
              <a:ext uri="{FF2B5EF4-FFF2-40B4-BE49-F238E27FC236}">
                <a16:creationId xmlns:a16="http://schemas.microsoft.com/office/drawing/2014/main" id="{C1DB5294-E02D-320A-F14F-1BF64F959D6F}"/>
              </a:ext>
            </a:extLst>
          </p:cNvPr>
          <p:cNvCxnSpPr>
            <a:cxnSpLocks/>
            <a:stCxn id="9" idx="0"/>
            <a:endCxn id="11" idx="1"/>
          </p:cNvCxnSpPr>
          <p:nvPr/>
        </p:nvCxnSpPr>
        <p:spPr>
          <a:xfrm flipV="1">
            <a:off x="4488327" y="3123359"/>
            <a:ext cx="430513" cy="2834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5" name="Conector recto 1064">
            <a:extLst>
              <a:ext uri="{FF2B5EF4-FFF2-40B4-BE49-F238E27FC236}">
                <a16:creationId xmlns:a16="http://schemas.microsoft.com/office/drawing/2014/main" id="{E04AAD3A-FE3C-F55D-B843-92AC8A91DFE2}"/>
              </a:ext>
            </a:extLst>
          </p:cNvPr>
          <p:cNvCxnSpPr>
            <a:cxnSpLocks/>
            <a:stCxn id="9" idx="0"/>
            <a:endCxn id="25" idx="1"/>
          </p:cNvCxnSpPr>
          <p:nvPr/>
        </p:nvCxnSpPr>
        <p:spPr>
          <a:xfrm flipV="1">
            <a:off x="4488327" y="4669946"/>
            <a:ext cx="551956" cy="1287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8" name="Conector recto 1067">
            <a:extLst>
              <a:ext uri="{FF2B5EF4-FFF2-40B4-BE49-F238E27FC236}">
                <a16:creationId xmlns:a16="http://schemas.microsoft.com/office/drawing/2014/main" id="{5B646D9B-D38E-E560-BC4E-36C3BC36F2D4}"/>
              </a:ext>
            </a:extLst>
          </p:cNvPr>
          <p:cNvCxnSpPr>
            <a:cxnSpLocks/>
            <a:stCxn id="11" idx="2"/>
            <a:endCxn id="25" idx="0"/>
          </p:cNvCxnSpPr>
          <p:nvPr/>
        </p:nvCxnSpPr>
        <p:spPr>
          <a:xfrm>
            <a:off x="5796903" y="3615074"/>
            <a:ext cx="5234" cy="799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4" name="Conector recto 1093">
            <a:extLst>
              <a:ext uri="{FF2B5EF4-FFF2-40B4-BE49-F238E27FC236}">
                <a16:creationId xmlns:a16="http://schemas.microsoft.com/office/drawing/2014/main" id="{AC0D2E04-DCB1-188F-A3CB-35B747695BA8}"/>
              </a:ext>
            </a:extLst>
          </p:cNvPr>
          <p:cNvCxnSpPr>
            <a:cxnSpLocks/>
            <a:stCxn id="11" idx="3"/>
            <a:endCxn id="7" idx="1"/>
          </p:cNvCxnSpPr>
          <p:nvPr/>
        </p:nvCxnSpPr>
        <p:spPr>
          <a:xfrm flipV="1">
            <a:off x="6674966" y="2045582"/>
            <a:ext cx="2460718" cy="1077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6" name="Conector recto 1095">
            <a:extLst>
              <a:ext uri="{FF2B5EF4-FFF2-40B4-BE49-F238E27FC236}">
                <a16:creationId xmlns:a16="http://schemas.microsoft.com/office/drawing/2014/main" id="{02BDF8FC-87CA-7DA5-B762-4A0FAD317803}"/>
              </a:ext>
            </a:extLst>
          </p:cNvPr>
          <p:cNvCxnSpPr>
            <a:cxnSpLocks/>
            <a:stCxn id="11" idx="3"/>
          </p:cNvCxnSpPr>
          <p:nvPr/>
        </p:nvCxnSpPr>
        <p:spPr>
          <a:xfrm flipV="1">
            <a:off x="6674966" y="2314424"/>
            <a:ext cx="4725127" cy="808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0" name="Conector recto 1099">
            <a:extLst>
              <a:ext uri="{FF2B5EF4-FFF2-40B4-BE49-F238E27FC236}">
                <a16:creationId xmlns:a16="http://schemas.microsoft.com/office/drawing/2014/main" id="{846C3B99-53C7-A177-93B1-7F7B752C3AD3}"/>
              </a:ext>
            </a:extLst>
          </p:cNvPr>
          <p:cNvCxnSpPr>
            <a:cxnSpLocks/>
            <a:stCxn id="25" idx="3"/>
            <a:endCxn id="11" idx="3"/>
          </p:cNvCxnSpPr>
          <p:nvPr/>
        </p:nvCxnSpPr>
        <p:spPr>
          <a:xfrm flipV="1">
            <a:off x="6563990" y="3123359"/>
            <a:ext cx="110976" cy="1546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8" name="Conector recto 1107">
            <a:extLst>
              <a:ext uri="{FF2B5EF4-FFF2-40B4-BE49-F238E27FC236}">
                <a16:creationId xmlns:a16="http://schemas.microsoft.com/office/drawing/2014/main" id="{7B802CAF-4CC9-6135-4B38-977915960C64}"/>
              </a:ext>
            </a:extLst>
          </p:cNvPr>
          <p:cNvCxnSpPr>
            <a:cxnSpLocks/>
            <a:stCxn id="5" idx="3"/>
            <a:endCxn id="25" idx="1"/>
          </p:cNvCxnSpPr>
          <p:nvPr/>
        </p:nvCxnSpPr>
        <p:spPr>
          <a:xfrm>
            <a:off x="2779428" y="4410803"/>
            <a:ext cx="2260855" cy="259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4" name="Conector recto 1113">
            <a:extLst>
              <a:ext uri="{FF2B5EF4-FFF2-40B4-BE49-F238E27FC236}">
                <a16:creationId xmlns:a16="http://schemas.microsoft.com/office/drawing/2014/main" id="{ADEF1F11-587A-1C97-DB3E-E8CCFB8C2D82}"/>
              </a:ext>
            </a:extLst>
          </p:cNvPr>
          <p:cNvCxnSpPr>
            <a:stCxn id="11" idx="3"/>
            <a:endCxn id="37" idx="2"/>
          </p:cNvCxnSpPr>
          <p:nvPr/>
        </p:nvCxnSpPr>
        <p:spPr>
          <a:xfrm flipH="1" flipV="1">
            <a:off x="5781299" y="1549228"/>
            <a:ext cx="893667" cy="1574131"/>
          </a:xfrm>
          <a:prstGeom prst="line">
            <a:avLst/>
          </a:prstGeom>
        </p:spPr>
        <p:style>
          <a:lnRef idx="1">
            <a:schemeClr val="accent1"/>
          </a:lnRef>
          <a:fillRef idx="0">
            <a:schemeClr val="accent1"/>
          </a:fillRef>
          <a:effectRef idx="0">
            <a:schemeClr val="accent1"/>
          </a:effectRef>
          <a:fontRef idx="minor">
            <a:schemeClr val="tx1"/>
          </a:fontRef>
        </p:style>
      </p:cxnSp>
      <p:sp>
        <p:nvSpPr>
          <p:cNvPr id="1168" name="Rectángulo 1167">
            <a:extLst>
              <a:ext uri="{FF2B5EF4-FFF2-40B4-BE49-F238E27FC236}">
                <a16:creationId xmlns:a16="http://schemas.microsoft.com/office/drawing/2014/main" id="{B4A13BBB-A242-105B-4BA0-CB1F239E3C70}"/>
              </a:ext>
            </a:extLst>
          </p:cNvPr>
          <p:cNvSpPr/>
          <p:nvPr/>
        </p:nvSpPr>
        <p:spPr>
          <a:xfrm>
            <a:off x="4000943" y="11020"/>
            <a:ext cx="5265082" cy="707886"/>
          </a:xfrm>
          <a:prstGeom prst="rect">
            <a:avLst/>
          </a:prstGeom>
          <a:pattFill prst="pct5">
            <a:fgClr>
              <a:schemeClr val="accent1"/>
            </a:fgClr>
            <a:bgClr>
              <a:schemeClr val="bg1"/>
            </a:bgClr>
          </a:pattFill>
        </p:spPr>
        <p:txBody>
          <a:bodyPr wrap="square" lIns="91440" tIns="45720" rIns="91440" bIns="45720">
            <a:spAutoFit/>
          </a:bodyPr>
          <a:lstStyle/>
          <a:p>
            <a:pPr algn="ctr"/>
            <a:r>
              <a:rPr lang="es-ES" sz="4000" dirty="0">
                <a:ln w="0"/>
                <a:solidFill>
                  <a:schemeClr val="accent1"/>
                </a:solidFill>
                <a:effectLst>
                  <a:outerShdw blurRad="38100" dist="25400" dir="5400000" algn="ctr" rotWithShape="0">
                    <a:srgbClr val="6E747A">
                      <a:alpha val="43000"/>
                    </a:srgbClr>
                  </a:outerShdw>
                </a:effectLst>
              </a:rPr>
              <a:t>STACK TECNOLÓGICO</a:t>
            </a:r>
            <a:endParaRPr lang="es-ES" sz="4000" b="0" cap="none" spc="0" dirty="0">
              <a:ln w="0"/>
              <a:solidFill>
                <a:schemeClr val="accent1"/>
              </a:solidFill>
              <a:effectLst>
                <a:outerShdw blurRad="38100" dist="25400" dir="5400000" algn="ctr" rotWithShape="0">
                  <a:srgbClr val="6E747A">
                    <a:alpha val="43000"/>
                  </a:srgbClr>
                </a:outerShdw>
              </a:effectLst>
            </a:endParaRPr>
          </a:p>
        </p:txBody>
      </p:sp>
      <p:pic>
        <p:nvPicPr>
          <p:cNvPr id="8" name="Imagen 7" descr="Logotipo, nombre de la empresa&#10;&#10;Descripción generada automáticamente">
            <a:extLst>
              <a:ext uri="{FF2B5EF4-FFF2-40B4-BE49-F238E27FC236}">
                <a16:creationId xmlns:a16="http://schemas.microsoft.com/office/drawing/2014/main" id="{26BC0085-CEB7-2745-3E36-589129A7604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14185" y="-24373"/>
            <a:ext cx="1277795" cy="842072"/>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67EED963-F6D2-28B7-EB86-5B21D1A7783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11590" y="2902862"/>
            <a:ext cx="2866455" cy="440993"/>
          </a:xfrm>
          <a:prstGeom prst="rect">
            <a:avLst/>
          </a:prstGeom>
        </p:spPr>
      </p:pic>
      <p:cxnSp>
        <p:nvCxnSpPr>
          <p:cNvPr id="14" name="Conector recto 13">
            <a:extLst>
              <a:ext uri="{FF2B5EF4-FFF2-40B4-BE49-F238E27FC236}">
                <a16:creationId xmlns:a16="http://schemas.microsoft.com/office/drawing/2014/main" id="{46FD6B49-A0BE-93D4-EC28-BC6759400C8A}"/>
              </a:ext>
            </a:extLst>
          </p:cNvPr>
          <p:cNvCxnSpPr>
            <a:stCxn id="11" idx="3"/>
            <a:endCxn id="10" idx="1"/>
          </p:cNvCxnSpPr>
          <p:nvPr/>
        </p:nvCxnSpPr>
        <p:spPr>
          <a:xfrm>
            <a:off x="6674966" y="3123359"/>
            <a:ext cx="23366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477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770E55-BD80-C446-E8D1-27C50FEBF56D}"/>
              </a:ext>
            </a:extLst>
          </p:cNvPr>
          <p:cNvSpPr>
            <a:spLocks noGrp="1"/>
          </p:cNvSpPr>
          <p:nvPr>
            <p:ph type="title"/>
          </p:nvPr>
        </p:nvSpPr>
        <p:spPr>
          <a:xfrm>
            <a:off x="838200" y="1053247"/>
            <a:ext cx="10515600" cy="728662"/>
          </a:xfrm>
        </p:spPr>
        <p:txBody>
          <a:bodyPr>
            <a:normAutofit/>
          </a:bodyPr>
          <a:lstStyle/>
          <a:p>
            <a:r>
              <a:rPr lang="es-AR" sz="4000" dirty="0"/>
              <a:t>GESTIÓN Y PLANIFICACIÓN:</a:t>
            </a:r>
          </a:p>
        </p:txBody>
      </p:sp>
      <p:sp>
        <p:nvSpPr>
          <p:cNvPr id="3" name="Marcador de texto 2">
            <a:extLst>
              <a:ext uri="{FF2B5EF4-FFF2-40B4-BE49-F238E27FC236}">
                <a16:creationId xmlns:a16="http://schemas.microsoft.com/office/drawing/2014/main" id="{19E43CF0-2423-BF03-50AE-20B14384C803}"/>
              </a:ext>
            </a:extLst>
          </p:cNvPr>
          <p:cNvSpPr>
            <a:spLocks noGrp="1"/>
          </p:cNvSpPr>
          <p:nvPr>
            <p:ph type="body" idx="1"/>
          </p:nvPr>
        </p:nvSpPr>
        <p:spPr>
          <a:xfrm>
            <a:off x="838200" y="2309446"/>
            <a:ext cx="10608896" cy="1488831"/>
          </a:xfrm>
        </p:spPr>
        <p:txBody>
          <a:bodyPr>
            <a:normAutofit/>
          </a:bodyPr>
          <a:lstStyle/>
          <a:p>
            <a:r>
              <a:rPr lang="es-AR" sz="1400" b="1"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GitHub</a:t>
            </a:r>
            <a:r>
              <a:rPr lang="es-AR" sz="1400"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a:t>
            </a:r>
            <a:r>
              <a:rPr lang="es-AR" sz="14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Plataforma de control de versiones y colaboración que permite trabajar conjuntamente con otros desarrolladores en proyectos.</a:t>
            </a:r>
          </a:p>
          <a:p>
            <a:br>
              <a:rPr lang="es-AR" sz="1400" dirty="0">
                <a:effectLst/>
                <a:latin typeface="Arial Nova Cond" panose="020B0506020202020204" pitchFamily="34" charset="0"/>
                <a:ea typeface="Times New Roman" panose="02020603050405020304" pitchFamily="18" charset="0"/>
                <a:cs typeface="Arial" panose="020B0604020202020204" pitchFamily="34" charset="0"/>
              </a:rPr>
            </a:br>
            <a:r>
              <a:rPr lang="es-AR" sz="1400" b="1"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Jira:</a:t>
            </a:r>
            <a:r>
              <a:rPr lang="es-AR" sz="1400" b="1"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a:t>
            </a:r>
            <a:r>
              <a:rPr lang="es-AR" sz="14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Plataforma de gestión de proyectos que facilita la planificación, seguimiento, gestión de errores y trabajo en equipo.</a:t>
            </a:r>
          </a:p>
        </p:txBody>
      </p:sp>
      <p:pic>
        <p:nvPicPr>
          <p:cNvPr id="4" name="Imagen 3" descr="Logotipo, nombre de la empresa&#10;&#10;Descripción generada automáticamente">
            <a:extLst>
              <a:ext uri="{FF2B5EF4-FFF2-40B4-BE49-F238E27FC236}">
                <a16:creationId xmlns:a16="http://schemas.microsoft.com/office/drawing/2014/main" id="{A2DA05EC-2C8B-BD40-7906-B423EEB77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5" y="-24373"/>
            <a:ext cx="1277795" cy="842072"/>
          </a:xfrm>
          <a:prstGeom prst="rect">
            <a:avLst/>
          </a:prstGeom>
        </p:spPr>
      </p:pic>
    </p:spTree>
    <p:extLst>
      <p:ext uri="{BB962C8B-B14F-4D97-AF65-F5344CB8AC3E}">
        <p14:creationId xmlns:p14="http://schemas.microsoft.com/office/powerpoint/2010/main" val="1909346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B44497-DF82-DC94-6A0A-773EAC244E6D}"/>
              </a:ext>
            </a:extLst>
          </p:cNvPr>
          <p:cNvSpPr>
            <a:spLocks noGrp="1"/>
          </p:cNvSpPr>
          <p:nvPr>
            <p:ph type="title"/>
          </p:nvPr>
        </p:nvSpPr>
        <p:spPr>
          <a:xfrm>
            <a:off x="838200" y="730739"/>
            <a:ext cx="10515600" cy="558799"/>
          </a:xfrm>
        </p:spPr>
        <p:txBody>
          <a:bodyPr>
            <a:noAutofit/>
          </a:bodyPr>
          <a:lstStyle/>
          <a:p>
            <a:r>
              <a:rPr lang="es-AR" sz="4000" dirty="0"/>
              <a:t>ETL: </a:t>
            </a:r>
          </a:p>
        </p:txBody>
      </p:sp>
      <p:sp>
        <p:nvSpPr>
          <p:cNvPr id="3" name="Marcador de texto 2">
            <a:extLst>
              <a:ext uri="{FF2B5EF4-FFF2-40B4-BE49-F238E27FC236}">
                <a16:creationId xmlns:a16="http://schemas.microsoft.com/office/drawing/2014/main" id="{98F90D51-A84A-B201-DBC1-38E4E9E2B67F}"/>
              </a:ext>
            </a:extLst>
          </p:cNvPr>
          <p:cNvSpPr>
            <a:spLocks noGrp="1"/>
          </p:cNvSpPr>
          <p:nvPr>
            <p:ph type="body" idx="1"/>
          </p:nvPr>
        </p:nvSpPr>
        <p:spPr>
          <a:xfrm>
            <a:off x="831850" y="1477108"/>
            <a:ext cx="10902950" cy="4876800"/>
          </a:xfrm>
        </p:spPr>
        <p:txBody>
          <a:bodyPr>
            <a:normAutofit fontScale="32500" lnSpcReduction="20000"/>
          </a:bodyPr>
          <a:lstStyle/>
          <a:p>
            <a:r>
              <a:rPr lang="es-AR" sz="3700" b="1"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Python:</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Es uno de los lenguajes de programación más populares al día de hoy para el análisis de datos debido a su simplicidad y legibilidad, además de contar con una amplia gama de bibliotecas especializadas.</a:t>
            </a:r>
          </a:p>
          <a:p>
            <a:br>
              <a:rPr lang="es-AR" sz="3700" dirty="0">
                <a:effectLst/>
                <a:latin typeface="Arial Nova Cond" panose="020B0506020202020204" pitchFamily="34" charset="0"/>
                <a:ea typeface="Times New Roman" panose="02020603050405020304" pitchFamily="18" charset="0"/>
                <a:cs typeface="Arial" panose="020B0604020202020204" pitchFamily="34" charset="0"/>
              </a:rPr>
            </a:br>
            <a:r>
              <a:rPr lang="es-AR" sz="3700" b="1"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Pandas</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Proporciona estructuras de datos y funciones esenciales para realizar análisis de datos rápidos y fáciles en Python. Es especialmente útil para la manipulación y análisis de datos estructurados.</a:t>
            </a:r>
          </a:p>
          <a:p>
            <a:br>
              <a:rPr lang="es-AR" sz="3700" dirty="0">
                <a:solidFill>
                  <a:srgbClr val="000000"/>
                </a:solidFill>
                <a:latin typeface="Arial Nova Cond" panose="020B0506020202020204" pitchFamily="34" charset="0"/>
                <a:ea typeface="Times New Roman" panose="02020603050405020304" pitchFamily="18" charset="0"/>
                <a:cs typeface="Arial" panose="020B0604020202020204" pitchFamily="34" charset="0"/>
              </a:rPr>
            </a:br>
            <a:r>
              <a:rPr lang="es-AR" sz="3700" b="1" u="sng"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Numpy</a:t>
            </a:r>
            <a:r>
              <a:rPr lang="es-AR" sz="3700" b="1"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Biblioteca fundamental para cálculos científicos en Python. Proporciona objetos de matriz multidimensional y herramientas para trabajar con estas matrices.</a:t>
            </a:r>
          </a:p>
          <a:p>
            <a:br>
              <a:rPr lang="es-AR" sz="3700" dirty="0">
                <a:effectLst/>
                <a:latin typeface="Arial Nova Cond" panose="020B0506020202020204" pitchFamily="34" charset="0"/>
                <a:ea typeface="Times New Roman" panose="02020603050405020304" pitchFamily="18" charset="0"/>
                <a:cs typeface="Arial" panose="020B0604020202020204" pitchFamily="34" charset="0"/>
              </a:rPr>
            </a:br>
            <a:r>
              <a:rPr lang="es-AR" sz="3700" b="1" u="sng"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Matplotlib</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Una de las bibliotecas más populares para visualización en Python. Permite crear una gran variedad de gráficos estáticos, animados e interactivos.</a:t>
            </a:r>
          </a:p>
          <a:p>
            <a:br>
              <a:rPr lang="es-AR" sz="3700" dirty="0">
                <a:effectLst/>
                <a:latin typeface="Arial Nova Cond" panose="020B0506020202020204" pitchFamily="34" charset="0"/>
                <a:ea typeface="Times New Roman" panose="02020603050405020304" pitchFamily="18" charset="0"/>
                <a:cs typeface="Arial" panose="020B0604020202020204" pitchFamily="34" charset="0"/>
              </a:rPr>
            </a:br>
            <a:r>
              <a:rPr lang="es-AR" sz="3700" b="1" u="sng"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Seaborn</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Basado en </a:t>
            </a:r>
            <a:r>
              <a:rPr lang="es-AR" sz="3700"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Matplotlib</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a:t>
            </a:r>
            <a:r>
              <a:rPr lang="es-AR" sz="3700"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Seaborn</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ayuda a crear visualizaciones estadísticas atractivas y ofrece una interfaz de alto nivel para dibujar gráficos estadísticos informativos.</a:t>
            </a:r>
          </a:p>
          <a:p>
            <a:br>
              <a:rPr lang="es-AR" sz="3700" dirty="0">
                <a:effectLst/>
                <a:latin typeface="Arial Nova Cond" panose="020B0506020202020204" pitchFamily="34" charset="0"/>
                <a:ea typeface="Times New Roman" panose="02020603050405020304" pitchFamily="18" charset="0"/>
                <a:cs typeface="Arial" panose="020B0604020202020204" pitchFamily="34" charset="0"/>
              </a:rPr>
            </a:br>
            <a:r>
              <a:rPr lang="es-AR" sz="3700" b="1" u="sng"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Scikit-learn</a:t>
            </a:r>
            <a:r>
              <a:rPr lang="es-AR" sz="3700"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Biblioteca para aprendizaje automático (Machine Learning) en Python. Proporciona herramientas simples y eficientes para análisis predictivo de datos.</a:t>
            </a:r>
          </a:p>
          <a:p>
            <a:br>
              <a:rPr lang="es-AR" sz="3700" dirty="0">
                <a:effectLst/>
                <a:latin typeface="Arial Nova Cond" panose="020B0506020202020204" pitchFamily="34" charset="0"/>
                <a:ea typeface="Times New Roman" panose="02020603050405020304" pitchFamily="18" charset="0"/>
                <a:cs typeface="Arial" panose="020B0604020202020204" pitchFamily="34" charset="0"/>
              </a:rPr>
            </a:br>
            <a:r>
              <a:rPr lang="es-AR" sz="3700" b="1" u="sng"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Requests</a:t>
            </a:r>
            <a:r>
              <a:rPr lang="es-AR" sz="3700"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Esencial para trabajar con solicitudes HTTP. Facilita el proceso de hacer peticiones a servidores web y manejar respuestas.</a:t>
            </a:r>
          </a:p>
          <a:p>
            <a:br>
              <a:rPr lang="es-AR" sz="3700" dirty="0">
                <a:effectLst/>
                <a:latin typeface="Arial Nova Cond" panose="020B0506020202020204" pitchFamily="34" charset="0"/>
                <a:ea typeface="Times New Roman" panose="02020603050405020304" pitchFamily="18" charset="0"/>
                <a:cs typeface="Arial" panose="020B0604020202020204" pitchFamily="34" charset="0"/>
              </a:rPr>
            </a:br>
            <a:r>
              <a:rPr lang="es-AR" sz="3700" b="1" u="sng"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Jupyter</a:t>
            </a:r>
            <a:r>
              <a:rPr lang="es-AR" sz="3700" b="1"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Notebook</a:t>
            </a:r>
            <a:r>
              <a:rPr lang="es-AR" sz="3700"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Un entorno de desarrollo interactivo que permite crear y compartir documentos que contienen código en vivo, ecuaciones, visualizaciones y texto. Es ampliamente utilizado en la comunidad de ciencia de datos para investigación y enseñanza. Permite realizar el código en partes, lo cual es altamente funcional para poder detectar errores.</a:t>
            </a:r>
            <a:b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br>
            <a:br>
              <a:rPr lang="es-AR" sz="3700" dirty="0">
                <a:effectLst/>
                <a:latin typeface="Arial Nova Cond" panose="020B0506020202020204" pitchFamily="34" charset="0"/>
                <a:ea typeface="Times New Roman" panose="02020603050405020304" pitchFamily="18" charset="0"/>
                <a:cs typeface="Arial" panose="020B0604020202020204" pitchFamily="34" charset="0"/>
              </a:rPr>
            </a:br>
            <a:r>
              <a:rPr lang="es-AR" sz="3700" b="1"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Visual Studio </a:t>
            </a:r>
            <a:r>
              <a:rPr lang="es-AR" sz="3700" b="1" u="sng"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Code</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Editor de código versátil con soporte para múltiples lenguajes y herramientas de desarrollo integradas.</a:t>
            </a:r>
            <a:br>
              <a:rPr lang="es-AR" sz="3700" dirty="0">
                <a:effectLst/>
                <a:latin typeface="Arial Nova Cond" panose="020B0506020202020204" pitchFamily="34" charset="0"/>
                <a:ea typeface="Times New Roman" panose="02020603050405020304" pitchFamily="18" charset="0"/>
                <a:cs typeface="Arial" panose="020B0604020202020204" pitchFamily="34" charset="0"/>
              </a:rPr>
            </a:br>
            <a:endParaRPr lang="es-AR" sz="3700" dirty="0">
              <a:effectLst/>
              <a:latin typeface="Arial Nova Cond" panose="020B0506020202020204" pitchFamily="34" charset="0"/>
              <a:ea typeface="Times New Roman" panose="02020603050405020304" pitchFamily="18" charset="0"/>
              <a:cs typeface="Arial" panose="020B0604020202020204" pitchFamily="34" charset="0"/>
            </a:endParaRPr>
          </a:p>
          <a:p>
            <a:r>
              <a:rPr lang="es-AR" sz="3700" b="1" u="sng"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PySpark</a:t>
            </a:r>
            <a:r>
              <a:rPr lang="es-AR" sz="3700" b="1"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Interfaz para Apache </a:t>
            </a:r>
            <a:r>
              <a:rPr lang="es-AR" sz="3700"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Spark</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y Python. Permite el procesamiento de datos a gran escala en clústeres.</a:t>
            </a:r>
            <a:br>
              <a:rPr lang="es-AR" sz="3700" dirty="0">
                <a:effectLst/>
                <a:latin typeface="Arial Nova Cond" panose="020B0506020202020204" pitchFamily="34" charset="0"/>
                <a:ea typeface="Times New Roman" panose="02020603050405020304" pitchFamily="18" charset="0"/>
                <a:cs typeface="Arial" panose="020B0604020202020204" pitchFamily="34" charset="0"/>
              </a:rPr>
            </a:br>
            <a:endParaRPr lang="es-AR" sz="3700" dirty="0">
              <a:effectLst/>
              <a:latin typeface="Arial Nova Cond" panose="020B0506020202020204" pitchFamily="34" charset="0"/>
              <a:ea typeface="Times New Roman" panose="02020603050405020304" pitchFamily="18" charset="0"/>
              <a:cs typeface="Arial" panose="020B0604020202020204" pitchFamily="34" charset="0"/>
            </a:endParaRPr>
          </a:p>
          <a:p>
            <a:r>
              <a:rPr lang="es-AR" sz="3700" b="1"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Google </a:t>
            </a:r>
            <a:r>
              <a:rPr lang="es-AR" sz="3700" b="1" u="sng"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Colab</a:t>
            </a:r>
            <a:r>
              <a:rPr lang="es-AR" sz="3700" b="1"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a:t>
            </a:r>
            <a:r>
              <a:rPr lang="es-AR" sz="3700" b="1"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Entorno de cuaderno </a:t>
            </a:r>
            <a:r>
              <a:rPr lang="es-AR" sz="3700"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Jupyter</a:t>
            </a:r>
            <a:r>
              <a:rPr lang="es-AR" sz="37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que no requiere configuración y se ejecuta completamente en la nube. Tiene la particularidad de brindarle al usuario herramientas computaciones como GPUS, RAM.</a:t>
            </a:r>
            <a:br>
              <a:rPr lang="es-AR" sz="2800" dirty="0">
                <a:effectLst/>
                <a:latin typeface="Times New Roman" panose="02020603050405020304" pitchFamily="18" charset="0"/>
                <a:ea typeface="Times New Roman" panose="02020603050405020304" pitchFamily="18" charset="0"/>
                <a:cs typeface="Arial" panose="020B0604020202020204" pitchFamily="34" charset="0"/>
              </a:rPr>
            </a:br>
            <a:endParaRPr lang="es-AR" dirty="0"/>
          </a:p>
        </p:txBody>
      </p:sp>
      <p:pic>
        <p:nvPicPr>
          <p:cNvPr id="4" name="Imagen 3" descr="Logotipo, nombre de la empresa&#10;&#10;Descripción generada automáticamente">
            <a:extLst>
              <a:ext uri="{FF2B5EF4-FFF2-40B4-BE49-F238E27FC236}">
                <a16:creationId xmlns:a16="http://schemas.microsoft.com/office/drawing/2014/main" id="{1BC0B550-74FA-B9D9-32A2-137741756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5" y="-24373"/>
            <a:ext cx="1277795" cy="842072"/>
          </a:xfrm>
          <a:prstGeom prst="rect">
            <a:avLst/>
          </a:prstGeom>
        </p:spPr>
      </p:pic>
    </p:spTree>
    <p:extLst>
      <p:ext uri="{BB962C8B-B14F-4D97-AF65-F5344CB8AC3E}">
        <p14:creationId xmlns:p14="http://schemas.microsoft.com/office/powerpoint/2010/main" val="232269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B44497-DF82-DC94-6A0A-773EAC244E6D}"/>
              </a:ext>
            </a:extLst>
          </p:cNvPr>
          <p:cNvSpPr>
            <a:spLocks noGrp="1"/>
          </p:cNvSpPr>
          <p:nvPr>
            <p:ph type="title"/>
          </p:nvPr>
        </p:nvSpPr>
        <p:spPr>
          <a:xfrm>
            <a:off x="656492" y="4952506"/>
            <a:ext cx="10515600" cy="558799"/>
          </a:xfrm>
        </p:spPr>
        <p:txBody>
          <a:bodyPr>
            <a:noAutofit/>
          </a:bodyPr>
          <a:lstStyle/>
          <a:p>
            <a:r>
              <a:rPr lang="es-AR" sz="4000" dirty="0"/>
              <a:t>EDA: </a:t>
            </a:r>
          </a:p>
        </p:txBody>
      </p:sp>
      <p:sp>
        <p:nvSpPr>
          <p:cNvPr id="3" name="Marcador de texto 2">
            <a:extLst>
              <a:ext uri="{FF2B5EF4-FFF2-40B4-BE49-F238E27FC236}">
                <a16:creationId xmlns:a16="http://schemas.microsoft.com/office/drawing/2014/main" id="{98F90D51-A84A-B201-DBC1-38E4E9E2B67F}"/>
              </a:ext>
            </a:extLst>
          </p:cNvPr>
          <p:cNvSpPr>
            <a:spLocks noGrp="1"/>
          </p:cNvSpPr>
          <p:nvPr>
            <p:ph type="body" idx="1"/>
          </p:nvPr>
        </p:nvSpPr>
        <p:spPr>
          <a:xfrm>
            <a:off x="656492" y="5822434"/>
            <a:ext cx="11371385" cy="1692032"/>
          </a:xfrm>
        </p:spPr>
        <p:txBody>
          <a:bodyPr>
            <a:normAutofit/>
          </a:bodyPr>
          <a:lstStyle/>
          <a:p>
            <a:r>
              <a:rPr lang="es-AR" sz="1500" b="1" u="sng" dirty="0" err="1">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PowerBI</a:t>
            </a:r>
            <a:r>
              <a:rPr lang="es-AR" sz="1500" b="1" u="sng"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a:t>
            </a:r>
            <a:r>
              <a:rPr lang="es-AR" sz="1500" dirty="0">
                <a:solidFill>
                  <a:srgbClr val="000000"/>
                </a:solidFill>
                <a:effectLst/>
                <a:latin typeface="Arial Nova Cond" panose="020B0506020202020204" pitchFamily="34" charset="0"/>
                <a:ea typeface="Times New Roman" panose="02020603050405020304" pitchFamily="18" charset="0"/>
                <a:cs typeface="Arial" panose="020B0604020202020204" pitchFamily="34" charset="0"/>
              </a:rPr>
              <a:t> Herramienta de visualización de datos y elaboración de informes que permite convertir datos sin procesar en información significativa a través de paneles interactivos. Es gratuito a diferencia de otros softwares similares para usuarios de Microsoft.</a:t>
            </a:r>
            <a:br>
              <a:rPr lang="es-AR" sz="3200" dirty="0">
                <a:effectLst/>
                <a:latin typeface="Times New Roman" panose="02020603050405020304" pitchFamily="18" charset="0"/>
                <a:ea typeface="Times New Roman" panose="02020603050405020304" pitchFamily="18" charset="0"/>
                <a:cs typeface="Arial" panose="020B0604020202020204" pitchFamily="34" charset="0"/>
              </a:rPr>
            </a:br>
            <a:br>
              <a:rPr lang="es-AR" sz="2800" dirty="0">
                <a:effectLst/>
                <a:latin typeface="Times New Roman" panose="02020603050405020304" pitchFamily="18" charset="0"/>
                <a:ea typeface="Times New Roman" panose="02020603050405020304" pitchFamily="18" charset="0"/>
                <a:cs typeface="Arial" panose="020B0604020202020204" pitchFamily="34" charset="0"/>
              </a:rPr>
            </a:br>
            <a:endParaRPr lang="es-AR" dirty="0"/>
          </a:p>
        </p:txBody>
      </p:sp>
      <p:pic>
        <p:nvPicPr>
          <p:cNvPr id="6" name="Imagen 5" descr="Logotipo, nombre de la empresa&#10;&#10;Descripción generada automáticamente">
            <a:extLst>
              <a:ext uri="{FF2B5EF4-FFF2-40B4-BE49-F238E27FC236}">
                <a16:creationId xmlns:a16="http://schemas.microsoft.com/office/drawing/2014/main" id="{EEA1FB4C-40D8-2C24-FD9F-011ED78DE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185" y="-24373"/>
            <a:ext cx="1277795" cy="842072"/>
          </a:xfrm>
          <a:prstGeom prst="rect">
            <a:avLst/>
          </a:prstGeom>
        </p:spPr>
      </p:pic>
      <p:sp>
        <p:nvSpPr>
          <p:cNvPr id="7" name="Título 1">
            <a:extLst>
              <a:ext uri="{FF2B5EF4-FFF2-40B4-BE49-F238E27FC236}">
                <a16:creationId xmlns:a16="http://schemas.microsoft.com/office/drawing/2014/main" id="{6AD8FE32-1821-295C-EE4E-F068307FCC15}"/>
              </a:ext>
            </a:extLst>
          </p:cNvPr>
          <p:cNvSpPr txBox="1">
            <a:spLocks/>
          </p:cNvSpPr>
          <p:nvPr/>
        </p:nvSpPr>
        <p:spPr>
          <a:xfrm>
            <a:off x="656492" y="654072"/>
            <a:ext cx="10515600" cy="55879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4000" dirty="0"/>
              <a:t>ETL: </a:t>
            </a:r>
          </a:p>
        </p:txBody>
      </p:sp>
      <p:sp>
        <p:nvSpPr>
          <p:cNvPr id="8" name="Marcador de texto 2">
            <a:extLst>
              <a:ext uri="{FF2B5EF4-FFF2-40B4-BE49-F238E27FC236}">
                <a16:creationId xmlns:a16="http://schemas.microsoft.com/office/drawing/2014/main" id="{CB2F9C64-2BFC-8B4B-643C-993022C33D5A}"/>
              </a:ext>
            </a:extLst>
          </p:cNvPr>
          <p:cNvSpPr txBox="1">
            <a:spLocks/>
          </p:cNvSpPr>
          <p:nvPr/>
        </p:nvSpPr>
        <p:spPr>
          <a:xfrm>
            <a:off x="656492" y="1404324"/>
            <a:ext cx="11277600" cy="3153010"/>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AR" sz="6400" b="1" u="sng" dirty="0">
                <a:solidFill>
                  <a:schemeClr val="tx1"/>
                </a:solidFill>
                <a:latin typeface="Arial Nova Cond" panose="020B0506020202020204" pitchFamily="34" charset="0"/>
                <a:ea typeface="Times New Roman" panose="02020603050405020304" pitchFamily="18" charset="0"/>
                <a:cs typeface="Arial" panose="020B0604020202020204" pitchFamily="34" charset="0"/>
              </a:rPr>
              <a:t>Google Cloud:</a:t>
            </a:r>
            <a:r>
              <a:rPr lang="es-AR" sz="6400" dirty="0">
                <a:solidFill>
                  <a:schemeClr val="tx1"/>
                </a:solidFill>
                <a:latin typeface="Arial Nova Cond" panose="020B0506020202020204" pitchFamily="34" charset="0"/>
                <a:ea typeface="Times New Roman" panose="02020603050405020304" pitchFamily="18" charset="0"/>
                <a:cs typeface="Arial" panose="020B0604020202020204" pitchFamily="34" charset="0"/>
              </a:rPr>
              <a:t> </a:t>
            </a:r>
            <a:r>
              <a:rPr lang="es-MX" sz="6400" dirty="0">
                <a:solidFill>
                  <a:schemeClr val="tx1"/>
                </a:solidFill>
                <a:latin typeface="Arial Nova Cond" panose="020B0506020202020204" pitchFamily="34" charset="0"/>
                <a:ea typeface="Times New Roman" panose="02020603050405020304" pitchFamily="18" charset="0"/>
                <a:cs typeface="Arial" panose="020B0604020202020204" pitchFamily="34" charset="0"/>
              </a:rPr>
              <a:t>E</a:t>
            </a:r>
            <a:r>
              <a:rPr lang="es-MX" sz="6400" b="0" i="0" dirty="0">
                <a:solidFill>
                  <a:schemeClr val="tx1"/>
                </a:solidFill>
                <a:effectLst/>
                <a:latin typeface="Arial Nova Cond" panose="020B0506020202020204" pitchFamily="34" charset="0"/>
              </a:rPr>
              <a:t>s una plataforma de servicios en la nube de Google que ofrece una variedad de ventajas y conveniencias para individuos, empresas y desarrolladores.</a:t>
            </a:r>
          </a:p>
          <a:p>
            <a:r>
              <a:rPr lang="es-MX" sz="6400" dirty="0">
                <a:solidFill>
                  <a:schemeClr val="tx1"/>
                </a:solidFill>
                <a:latin typeface="Arial Nova Cond" panose="020B0506020202020204" pitchFamily="34" charset="0"/>
              </a:rPr>
              <a:t>Tras encontrar y </a:t>
            </a:r>
            <a:r>
              <a:rPr lang="es-MX" sz="6400" b="0" i="0" dirty="0">
                <a:solidFill>
                  <a:schemeClr val="tx1"/>
                </a:solidFill>
                <a:effectLst/>
                <a:latin typeface="Arial Nova Cond" panose="020B0506020202020204" pitchFamily="34" charset="0"/>
              </a:rPr>
              <a:t>gestionar crecientes necesidades de análisis de datos a medida que los conjuntos de datos se volvían más grandes y complejos, tomamos la decisión como equipo de trabajo de migrar a una plataforma en la nube. Elegimos esta plataforma ya que:</a:t>
            </a:r>
          </a:p>
          <a:p>
            <a:pPr marL="342900" indent="-342900">
              <a:buAutoNum type="arabicParenR"/>
            </a:pPr>
            <a:r>
              <a:rPr lang="es-AR" sz="6400" dirty="0">
                <a:solidFill>
                  <a:schemeClr val="tx1"/>
                </a:solidFill>
                <a:latin typeface="Arial Nova Cond" panose="020B0506020202020204" pitchFamily="34" charset="0"/>
                <a:ea typeface="Times New Roman" panose="02020603050405020304" pitchFamily="18" charset="0"/>
                <a:cs typeface="Arial" panose="020B0604020202020204" pitchFamily="34" charset="0"/>
              </a:rPr>
              <a:t>Tiene una versión gratuita con 300 USD de crédito que nos </a:t>
            </a:r>
            <a:r>
              <a:rPr lang="es-MX" sz="6400" b="0" i="0" dirty="0">
                <a:solidFill>
                  <a:schemeClr val="tx1"/>
                </a:solidFill>
                <a:effectLst/>
                <a:latin typeface="Arial Nova Cond" panose="020B0506020202020204" pitchFamily="34" charset="0"/>
              </a:rPr>
              <a:t>permite explorar y probar la plataforma sin costos iniciales significativos.</a:t>
            </a:r>
          </a:p>
          <a:p>
            <a:pPr marL="342900" indent="-342900">
              <a:buAutoNum type="arabicParenR"/>
            </a:pPr>
            <a:r>
              <a:rPr lang="es-MX" sz="6400" b="0" i="0" dirty="0">
                <a:solidFill>
                  <a:schemeClr val="tx1"/>
                </a:solidFill>
                <a:effectLst/>
                <a:latin typeface="Arial Nova Cond" panose="020B0506020202020204" pitchFamily="34" charset="0"/>
              </a:rPr>
              <a:t>Escalabilidad: Ofrece recursos altamente escalables, lo que permite manejar grandes volúmenes de datos y necesidades de cómputo de manera eficiente.</a:t>
            </a:r>
          </a:p>
          <a:p>
            <a:pPr marL="342900" indent="-342900">
              <a:buAutoNum type="arabicParenR"/>
            </a:pPr>
            <a:r>
              <a:rPr lang="es-MX" sz="6400" b="0" i="0" dirty="0">
                <a:solidFill>
                  <a:schemeClr val="tx1"/>
                </a:solidFill>
                <a:effectLst/>
                <a:latin typeface="Arial Nova Cond" panose="020B0506020202020204" pitchFamily="34" charset="0"/>
              </a:rPr>
              <a:t>Amplia gama de servicios: Proporciona una variedad de servicios, desde cómputo hasta machine </a:t>
            </a:r>
            <a:r>
              <a:rPr lang="es-MX" sz="6400" b="0" i="0" dirty="0" err="1">
                <a:solidFill>
                  <a:schemeClr val="tx1"/>
                </a:solidFill>
                <a:effectLst/>
                <a:latin typeface="Arial Nova Cond" panose="020B0506020202020204" pitchFamily="34" charset="0"/>
              </a:rPr>
              <a:t>learning</a:t>
            </a:r>
            <a:r>
              <a:rPr lang="es-MX" sz="6400" b="0" i="0" dirty="0">
                <a:solidFill>
                  <a:schemeClr val="tx1"/>
                </a:solidFill>
                <a:effectLst/>
                <a:latin typeface="Arial Nova Cond" panose="020B0506020202020204" pitchFamily="34" charset="0"/>
              </a:rPr>
              <a:t> y análisis de datos.</a:t>
            </a:r>
          </a:p>
          <a:p>
            <a:pPr marL="342900" indent="-342900">
              <a:buAutoNum type="arabicParenR"/>
            </a:pPr>
            <a:r>
              <a:rPr lang="es-MX" sz="6400" b="0" i="0" dirty="0">
                <a:solidFill>
                  <a:schemeClr val="tx1"/>
                </a:solidFill>
                <a:effectLst/>
                <a:latin typeface="Arial Nova Cond" panose="020B0506020202020204" pitchFamily="34" charset="0"/>
              </a:rPr>
              <a:t>Seguridad: </a:t>
            </a:r>
            <a:r>
              <a:rPr lang="es-MX" sz="6400" dirty="0">
                <a:solidFill>
                  <a:schemeClr val="tx1"/>
                </a:solidFill>
                <a:latin typeface="Arial Nova Cond" panose="020B0506020202020204" pitchFamily="34" charset="0"/>
              </a:rPr>
              <a:t>O</a:t>
            </a:r>
            <a:r>
              <a:rPr lang="es-MX" sz="6400" b="0" i="0" dirty="0">
                <a:solidFill>
                  <a:schemeClr val="tx1"/>
                </a:solidFill>
                <a:effectLst/>
                <a:latin typeface="Arial Nova Cond" panose="020B0506020202020204" pitchFamily="34" charset="0"/>
              </a:rPr>
              <a:t>frece sólidos controles de seguridad y cumple con regulaciones de la industria, garantizando la protección de los datos.</a:t>
            </a:r>
          </a:p>
          <a:p>
            <a:pPr marL="342900" indent="-342900">
              <a:buAutoNum type="arabicParenR"/>
            </a:pPr>
            <a:r>
              <a:rPr lang="es-AR" sz="6400" b="0" i="0" dirty="0">
                <a:solidFill>
                  <a:schemeClr val="tx1"/>
                </a:solidFill>
                <a:effectLst/>
                <a:latin typeface="Arial Nova Cond" panose="020B0506020202020204" pitchFamily="34" charset="0"/>
              </a:rPr>
              <a:t>Machine Learning: Tiene acceso a herramientas de aprendizaje automático avanzadas para análisis de datos más sofisticados. A su vez, nos permite combinar otras herramientas que utilizaremos para los próximos análisis de datos y presentación en dashboard.</a:t>
            </a:r>
            <a:endParaRPr lang="es-MX" sz="6400" b="0" i="0" dirty="0">
              <a:solidFill>
                <a:schemeClr val="tx1"/>
              </a:solidFill>
              <a:effectLst/>
              <a:latin typeface="Arial Nova Cond" panose="020B0506020202020204" pitchFamily="34" charset="0"/>
            </a:endParaRPr>
          </a:p>
          <a:p>
            <a:br>
              <a:rPr lang="es-AR" sz="3200" dirty="0">
                <a:latin typeface="Times New Roman" panose="02020603050405020304" pitchFamily="18" charset="0"/>
                <a:ea typeface="Times New Roman" panose="02020603050405020304" pitchFamily="18" charset="0"/>
                <a:cs typeface="Arial" panose="020B0604020202020204" pitchFamily="34" charset="0"/>
              </a:rPr>
            </a:br>
            <a:br>
              <a:rPr lang="es-AR" sz="2800" dirty="0">
                <a:latin typeface="Times New Roman" panose="02020603050405020304" pitchFamily="18" charset="0"/>
                <a:ea typeface="Times New Roman" panose="02020603050405020304" pitchFamily="18" charset="0"/>
                <a:cs typeface="Arial" panose="020B0604020202020204" pitchFamily="34" charset="0"/>
              </a:rPr>
            </a:br>
            <a:endParaRPr lang="es-AR" dirty="0"/>
          </a:p>
        </p:txBody>
      </p:sp>
    </p:spTree>
    <p:extLst>
      <p:ext uri="{BB962C8B-B14F-4D97-AF65-F5344CB8AC3E}">
        <p14:creationId xmlns:p14="http://schemas.microsoft.com/office/powerpoint/2010/main" val="445308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ítulo 2">
            <a:extLst>
              <a:ext uri="{FF2B5EF4-FFF2-40B4-BE49-F238E27FC236}">
                <a16:creationId xmlns:a16="http://schemas.microsoft.com/office/drawing/2014/main" id="{9E0EA09C-5DDB-8550-E57D-84CD01FE3095}"/>
              </a:ext>
            </a:extLst>
          </p:cNvPr>
          <p:cNvSpPr>
            <a:spLocks noGrp="1"/>
          </p:cNvSpPr>
          <p:nvPr>
            <p:ph type="subTitle" idx="1"/>
          </p:nvPr>
        </p:nvSpPr>
        <p:spPr>
          <a:xfrm>
            <a:off x="477981" y="4872922"/>
            <a:ext cx="3933306" cy="1208141"/>
          </a:xfrm>
        </p:spPr>
        <p:txBody>
          <a:bodyPr>
            <a:normAutofit/>
          </a:bodyPr>
          <a:lstStyle/>
          <a:p>
            <a:pPr algn="l"/>
            <a:r>
              <a:rPr lang="es-AR" dirty="0"/>
              <a:t>SPRINT N° 2</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descr="Logotipo, nombre de la empresa&#10;&#10;Descripción generada automáticamente">
            <a:extLst>
              <a:ext uri="{FF2B5EF4-FFF2-40B4-BE49-F238E27FC236}">
                <a16:creationId xmlns:a16="http://schemas.microsoft.com/office/drawing/2014/main" id="{5D17D807-DFE3-0003-4F0F-EACBAC71559D}"/>
              </a:ext>
            </a:extLst>
          </p:cNvPr>
          <p:cNvPicPr>
            <a:picLocks noChangeAspect="1"/>
          </p:cNvPicPr>
          <p:nvPr/>
        </p:nvPicPr>
        <p:blipFill rotWithShape="1">
          <a:blip r:embed="rId2">
            <a:extLst>
              <a:ext uri="{28A0092B-C50C-407E-A947-70E740481C1C}">
                <a14:useLocalDpi xmlns:a14="http://schemas.microsoft.com/office/drawing/2010/main" val="0"/>
              </a:ext>
            </a:extLst>
          </a:blip>
          <a:srcRect t="34785" b="13002"/>
          <a:stretch/>
        </p:blipFill>
        <p:spPr>
          <a:xfrm>
            <a:off x="5414356" y="2249113"/>
            <a:ext cx="6408836" cy="2208521"/>
          </a:xfrm>
          <a:prstGeom prst="rect">
            <a:avLst/>
          </a:prstGeom>
        </p:spPr>
      </p:pic>
    </p:spTree>
    <p:extLst>
      <p:ext uri="{BB962C8B-B14F-4D97-AF65-F5344CB8AC3E}">
        <p14:creationId xmlns:p14="http://schemas.microsoft.com/office/powerpoint/2010/main" val="31219106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5076</TotalTime>
  <Words>2452</Words>
  <Application>Microsoft Office PowerPoint</Application>
  <PresentationFormat>Panorámica</PresentationFormat>
  <Paragraphs>150</Paragraphs>
  <Slides>40</Slides>
  <Notes>0</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40</vt:i4>
      </vt:variant>
    </vt:vector>
  </HeadingPairs>
  <TitlesOfParts>
    <vt:vector size="48" baseType="lpstr">
      <vt:lpstr>Arial</vt:lpstr>
      <vt:lpstr>Arial Nova Cond</vt:lpstr>
      <vt:lpstr>Avenir Next LT Pro</vt:lpstr>
      <vt:lpstr>Calibri</vt:lpstr>
      <vt:lpstr>Calibri Light</vt:lpstr>
      <vt:lpstr>Nunito</vt:lpstr>
      <vt:lpstr>Times New Roman</vt:lpstr>
      <vt:lpstr>Tema de Office</vt:lpstr>
      <vt:lpstr>PROYECTO FINAL GRUPAL</vt:lpstr>
      <vt:lpstr>Presentación de PowerPoint</vt:lpstr>
      <vt:lpstr>DIAGRAMA DE GANTT:</vt:lpstr>
      <vt:lpstr>FLUJO DE DATOS:</vt:lpstr>
      <vt:lpstr>Presentación de PowerPoint</vt:lpstr>
      <vt:lpstr>GESTIÓN Y PLANIFICACIÓN:</vt:lpstr>
      <vt:lpstr>ETL: </vt:lpstr>
      <vt:lpstr>EDA: </vt:lpstr>
      <vt:lpstr>Presentación de PowerPoint</vt:lpstr>
      <vt:lpstr>DIAGRAMA DE GANTT:</vt:lpstr>
      <vt:lpstr>Presentación de PowerPoint</vt:lpstr>
      <vt:lpstr>ETL:</vt:lpstr>
      <vt:lpstr>MUESTRA DE DATOS :</vt:lpstr>
      <vt:lpstr>PIPELINE AUTOMATIZADO:</vt:lpstr>
      <vt:lpstr>DATA WAREHOUSE:</vt:lpstr>
      <vt:lpstr>MODELO ER:</vt:lpstr>
      <vt:lpstr>EDA:</vt:lpstr>
      <vt:lpstr>EDA:</vt:lpstr>
      <vt:lpstr>CONCLUSIONES:</vt:lpstr>
      <vt:lpstr>MOCKUP DASHBOARD</vt:lpstr>
      <vt:lpstr>Presentación de PowerPoint</vt:lpstr>
      <vt:lpstr>OBJETIVOS PROPUESTOS POR CLIENTE:</vt:lpstr>
      <vt:lpstr>DIAGRAMA DE GANTT:</vt:lpstr>
      <vt:lpstr>FLUJO DE DATOS:</vt:lpstr>
      <vt:lpstr>Presentación de PowerPoint</vt:lpstr>
      <vt:lpstr>ETL:</vt:lpstr>
      <vt:lpstr>PIPELINE AUTOMATIZADO:</vt:lpstr>
      <vt:lpstr>DATA WAREHOUSE:  Para crear un Data Warehouse en Google Cloud, utilizamos BigQuery. </vt:lpstr>
      <vt:lpstr>MODELO ER:</vt:lpstr>
      <vt:lpstr>EDA:</vt:lpstr>
      <vt:lpstr>DASHBOARD:</vt:lpstr>
      <vt:lpstr>Objetivo N° 1:  Entregar conclusiones que faciliten el análisis de la rentabilidad del negocio.</vt:lpstr>
      <vt:lpstr>Objetivo N° 2:  Brindar al cliente perspectivas ambientales relevantes para la toma de decisiones.</vt:lpstr>
      <vt:lpstr>KPI´S:</vt:lpstr>
      <vt:lpstr>KPI´S:</vt:lpstr>
      <vt:lpstr>CONCLUSIONES PARA EL CLIENTE:</vt:lpstr>
      <vt:lpstr>Presentación de PowerPoint</vt:lpstr>
      <vt:lpstr>Presentación de PowerPoint</vt:lpstr>
      <vt:lpstr>CONCLUSIONES DEL ML: </vt:lpstr>
      <vt:lpstr>MUCHAS GRACIAS!!!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Sil Gómez Gallegos Sánchez</dc:creator>
  <cp:lastModifiedBy>César Forero</cp:lastModifiedBy>
  <cp:revision>104</cp:revision>
  <dcterms:created xsi:type="dcterms:W3CDTF">2023-10-26T22:42:45Z</dcterms:created>
  <dcterms:modified xsi:type="dcterms:W3CDTF">2023-12-07T07:37:18Z</dcterms:modified>
</cp:coreProperties>
</file>